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9" r:id="rId2"/>
    <p:sldId id="257" r:id="rId3"/>
    <p:sldId id="297" r:id="rId4"/>
    <p:sldId id="260" r:id="rId5"/>
    <p:sldId id="256" r:id="rId6"/>
    <p:sldId id="269" r:id="rId7"/>
    <p:sldId id="270" r:id="rId8"/>
    <p:sldId id="271" r:id="rId9"/>
    <p:sldId id="272" r:id="rId10"/>
    <p:sldId id="274" r:id="rId11"/>
    <p:sldId id="279" r:id="rId12"/>
    <p:sldId id="273" r:id="rId13"/>
    <p:sldId id="296" r:id="rId14"/>
    <p:sldId id="280" r:id="rId15"/>
    <p:sldId id="258" r:id="rId16"/>
    <p:sldId id="275" r:id="rId17"/>
    <p:sldId id="276" r:id="rId18"/>
    <p:sldId id="277" r:id="rId19"/>
    <p:sldId id="278" r:id="rId20"/>
    <p:sldId id="281" r:id="rId21"/>
    <p:sldId id="282" r:id="rId22"/>
    <p:sldId id="284" r:id="rId23"/>
    <p:sldId id="287" r:id="rId24"/>
    <p:sldId id="288" r:id="rId25"/>
    <p:sldId id="290" r:id="rId26"/>
    <p:sldId id="289" r:id="rId27"/>
    <p:sldId id="291" r:id="rId28"/>
    <p:sldId id="261" r:id="rId29"/>
    <p:sldId id="292" r:id="rId30"/>
    <p:sldId id="283" r:id="rId31"/>
    <p:sldId id="293" r:id="rId32"/>
    <p:sldId id="285" r:id="rId33"/>
    <p:sldId id="286" r:id="rId34"/>
    <p:sldId id="26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43"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6/19/2025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6/19/2025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6/19/2025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6/19/2025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6/19/2025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6/19/2025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6/19/2025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6/19/2025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6/19/2025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6/19/2025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6/19/2025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6/19/2025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481E4-C606-7482-0220-E230303A1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6886B-C8AA-FC11-FE9C-9C3644A50E31}"/>
              </a:ext>
            </a:extLst>
          </p:cNvPr>
          <p:cNvSpPr>
            <a:spLocks noGrp="1"/>
          </p:cNvSpPr>
          <p:nvPr>
            <p:ph type="title"/>
          </p:nvPr>
        </p:nvSpPr>
        <p:spPr/>
        <p:txBody>
          <a:bodyPr/>
          <a:lstStyle/>
          <a:p>
            <a:r>
              <a:rPr lang="en-US"/>
              <a:t>1, </a:t>
            </a:r>
            <a:r>
              <a:rPr lang="en-US" err="1"/>
              <a:t>Tổng</a:t>
            </a:r>
            <a:r>
              <a:rPr lang="en-US"/>
              <a:t> </a:t>
            </a:r>
            <a:r>
              <a:rPr lang="en-US" err="1"/>
              <a:t>quan</a:t>
            </a:r>
            <a:endParaRPr lang="en-US"/>
          </a:p>
        </p:txBody>
      </p:sp>
      <p:sp>
        <p:nvSpPr>
          <p:cNvPr id="3" name="Chart Placeholder 2">
            <a:extLst>
              <a:ext uri="{FF2B5EF4-FFF2-40B4-BE49-F238E27FC236}">
                <a16:creationId xmlns:a16="http://schemas.microsoft.com/office/drawing/2014/main" id="{5A95F51F-A077-2FAF-DB6A-D41A0FF954DC}"/>
              </a:ext>
            </a:extLst>
          </p:cNvPr>
          <p:cNvSpPr>
            <a:spLocks noGrp="1"/>
          </p:cNvSpPr>
          <p:nvPr>
            <p:ph type="chart" sz="quarter" idx="13"/>
          </p:nvPr>
        </p:nvSpPr>
        <p:spPr>
          <a:xfrm>
            <a:off x="330200" y="1414463"/>
            <a:ext cx="5765800" cy="4655894"/>
          </a:xfrm>
        </p:spPr>
        <p:txBody>
          <a:bodyPr/>
          <a:lstStyle/>
          <a:p>
            <a:pPr marL="0" indent="0">
              <a:buNone/>
            </a:pPr>
            <a:r>
              <a:rPr lang="en-US"/>
              <a:t>d, </a:t>
            </a:r>
            <a:r>
              <a:rPr lang="vi-VN" b="1"/>
              <a:t>Yêu cầu phi chức năng</a:t>
            </a:r>
            <a:endParaRPr lang="en-US" sz="1800"/>
          </a:p>
          <a:p>
            <a:pPr marL="0" indent="0">
              <a:buNone/>
            </a:pPr>
            <a:r>
              <a:rPr lang="vi-VN" sz="2000">
                <a:highlight>
                  <a:srgbClr val="FFFF00"/>
                </a:highlight>
              </a:rPr>
              <a:t>1. Bảo mật</a:t>
            </a:r>
            <a:r>
              <a:rPr lang="vi-VN" sz="2000"/>
              <a:t>: đảm bảo thông tin khách hàng và đơn hàng không bị rò rỉ.</a:t>
            </a:r>
            <a:endParaRPr lang="en-US" sz="2000"/>
          </a:p>
          <a:p>
            <a:pPr lvl="0"/>
            <a:r>
              <a:rPr lang="vi-VN" sz="2000"/>
              <a:t>Phân quyền truy cập giữa người quản trị, nhân viên và khách hàng.</a:t>
            </a:r>
            <a:endParaRPr lang="en-US" sz="2000"/>
          </a:p>
          <a:p>
            <a:pPr lvl="0"/>
            <a:r>
              <a:rPr lang="vi-VN" sz="2000"/>
              <a:t>Bảo vệ thông tin cá nhân và dữ liệu thanh toán.</a:t>
            </a:r>
            <a:endParaRPr lang="en-US" sz="2000"/>
          </a:p>
          <a:p>
            <a:pPr marL="0" indent="0">
              <a:buNone/>
            </a:pPr>
            <a:r>
              <a:rPr lang="vi-VN" sz="2000">
                <a:highlight>
                  <a:srgbClr val="FFFF00"/>
                </a:highlight>
              </a:rPr>
              <a:t>2. Hiệu suất</a:t>
            </a:r>
            <a:r>
              <a:rPr lang="vi-VN" sz="2000"/>
              <a:t>: truy vấn nhanh chóng, kể cả khi số lượng đơn hàng lớn.</a:t>
            </a:r>
            <a:endParaRPr lang="en-US" sz="2000"/>
          </a:p>
          <a:p>
            <a:pPr lvl="0"/>
            <a:r>
              <a:rPr lang="vi-VN" sz="2000"/>
              <a:t>Cơ sở dữ liệu tối ưu hóa cho truy vấn tìm kiếm đơn hàng, sản phẩm và khách hàng.</a:t>
            </a:r>
            <a:endParaRPr lang="en-US" sz="2000"/>
          </a:p>
          <a:p>
            <a:pPr lvl="0"/>
            <a:r>
              <a:rPr lang="vi-VN" sz="2000"/>
              <a:t>Có thể xử lý hàng ngàn đơn hàng và sản phẩm mà không làm chậm hệ thống.</a:t>
            </a:r>
            <a:endParaRPr lang="en-US" sz="2000"/>
          </a:p>
          <a:p>
            <a:pPr marL="0" indent="0">
              <a:buNone/>
            </a:pPr>
            <a:endParaRPr lang="en-US"/>
          </a:p>
        </p:txBody>
      </p:sp>
      <p:sp>
        <p:nvSpPr>
          <p:cNvPr id="4" name="Picture Placeholder 3">
            <a:extLst>
              <a:ext uri="{FF2B5EF4-FFF2-40B4-BE49-F238E27FC236}">
                <a16:creationId xmlns:a16="http://schemas.microsoft.com/office/drawing/2014/main" id="{56272F67-0A7B-43E5-20DA-326B76AE5F1E}"/>
              </a:ext>
            </a:extLst>
          </p:cNvPr>
          <p:cNvSpPr>
            <a:spLocks noGrp="1"/>
          </p:cNvSpPr>
          <p:nvPr>
            <p:ph type="pic" sz="quarter" idx="14"/>
          </p:nvPr>
        </p:nvSpPr>
        <p:spPr>
          <a:xfrm>
            <a:off x="6454586" y="1765445"/>
            <a:ext cx="5445125" cy="4656137"/>
          </a:xfrm>
        </p:spPr>
        <p:txBody>
          <a:bodyPr/>
          <a:lstStyle/>
          <a:p>
            <a:endParaRPr lang="en-US" sz="2200"/>
          </a:p>
          <a:p>
            <a:pPr marL="0" indent="0">
              <a:buNone/>
            </a:pPr>
            <a:r>
              <a:rPr lang="vi-VN" sz="2000">
                <a:highlight>
                  <a:srgbClr val="FFFF00"/>
                </a:highlight>
              </a:rPr>
              <a:t>3. Tính dễ sử dụng</a:t>
            </a:r>
            <a:r>
              <a:rPr lang="vi-VN" sz="2000"/>
              <a:t>: giao diện và cách tổ chức cơ sở dữ liệu rõ ràng, dễ hiểu.</a:t>
            </a:r>
            <a:endParaRPr lang="en-US" sz="2000"/>
          </a:p>
          <a:p>
            <a:pPr lvl="0"/>
            <a:r>
              <a:rPr lang="vi-VN" sz="2000"/>
              <a:t>Giao diện quản lý đơn hàng trực quan (qua </a:t>
            </a:r>
            <a:r>
              <a:rPr lang="vi-VN" sz="2000" err="1"/>
              <a:t>web</a:t>
            </a:r>
            <a:r>
              <a:rPr lang="vi-VN" sz="2000"/>
              <a:t>/</a:t>
            </a:r>
            <a:r>
              <a:rPr lang="vi-VN" sz="2000" err="1"/>
              <a:t>app</a:t>
            </a:r>
            <a:r>
              <a:rPr lang="vi-VN" sz="2000"/>
              <a:t>).</a:t>
            </a:r>
            <a:endParaRPr lang="en-US" sz="2000"/>
          </a:p>
          <a:p>
            <a:pPr lvl="0"/>
            <a:r>
              <a:rPr lang="vi-VN" sz="2000"/>
              <a:t>Hệ thống báo lỗi và xác nhận thao tác rõ ràng, dễ hiểu cho người dùng phổ thông.</a:t>
            </a:r>
            <a:endParaRPr lang="en-US" sz="2000"/>
          </a:p>
          <a:p>
            <a:pPr marL="0" indent="0">
              <a:buNone/>
            </a:pPr>
            <a:r>
              <a:rPr lang="vi-VN" sz="2000">
                <a:highlight>
                  <a:srgbClr val="FFFF00"/>
                </a:highlight>
              </a:rPr>
              <a:t>4. Thân thiện với người dùng</a:t>
            </a:r>
            <a:r>
              <a:rPr lang="vi-VN" sz="2000"/>
              <a:t>: dễ thao tác và có thể mở rộng sau này.</a:t>
            </a:r>
            <a:endParaRPr lang="en-US" sz="2000"/>
          </a:p>
          <a:p>
            <a:pPr lvl="0"/>
            <a:r>
              <a:rPr lang="vi-VN" sz="2000"/>
              <a:t>Dễ dàng thêm các loại bánh mới hoặc mở rộng sang chi nhánh khác.</a:t>
            </a:r>
            <a:endParaRPr lang="en-US" sz="2000"/>
          </a:p>
          <a:p>
            <a:pPr lvl="0"/>
            <a:r>
              <a:rPr lang="vi-VN" sz="2000"/>
              <a:t>Có thể tích hợp hệ thống với cổng thanh toán </a:t>
            </a:r>
            <a:r>
              <a:rPr lang="vi-VN" sz="2000" err="1"/>
              <a:t>online</a:t>
            </a:r>
            <a:r>
              <a:rPr lang="vi-VN" sz="2000"/>
              <a:t> trong tương lai.</a:t>
            </a:r>
            <a:endParaRPr lang="en-US" sz="2000"/>
          </a:p>
          <a:p>
            <a:pPr marL="0" indent="0">
              <a:buNone/>
            </a:pPr>
            <a:endParaRPr lang="en-US"/>
          </a:p>
        </p:txBody>
      </p:sp>
      <p:sp>
        <p:nvSpPr>
          <p:cNvPr id="5" name="Slide Number Placeholder 4">
            <a:extLst>
              <a:ext uri="{FF2B5EF4-FFF2-40B4-BE49-F238E27FC236}">
                <a16:creationId xmlns:a16="http://schemas.microsoft.com/office/drawing/2014/main" id="{6CB450EC-CE31-1DD1-F2C3-92585D8F145F}"/>
              </a:ext>
            </a:extLst>
          </p:cNvPr>
          <p:cNvSpPr>
            <a:spLocks noGrp="1"/>
          </p:cNvSpPr>
          <p:nvPr>
            <p:ph type="sldNum" sz="quarter" idx="12"/>
          </p:nvPr>
        </p:nvSpPr>
        <p:spPr/>
        <p:txBody>
          <a:bodyPr/>
          <a:lstStyle/>
          <a:p>
            <a:fld id="{9EA0BE3B-158A-4EDF-80DC-E394A0D1600F}" type="slidenum">
              <a:rPr lang="en-US" smtClean="0"/>
              <a:pPr/>
              <a:t>10</a:t>
            </a:fld>
            <a:endParaRPr lang="en-US"/>
          </a:p>
        </p:txBody>
      </p:sp>
      <p:cxnSp>
        <p:nvCxnSpPr>
          <p:cNvPr id="7" name="Đường nối Thẳng 6">
            <a:extLst>
              <a:ext uri="{FF2B5EF4-FFF2-40B4-BE49-F238E27FC236}">
                <a16:creationId xmlns:a16="http://schemas.microsoft.com/office/drawing/2014/main" id="{8038FA23-7494-871E-6657-4A9A4D895B0A}"/>
              </a:ext>
            </a:extLst>
          </p:cNvPr>
          <p:cNvCxnSpPr>
            <a:cxnSpLocks/>
          </p:cNvCxnSpPr>
          <p:nvPr/>
        </p:nvCxnSpPr>
        <p:spPr>
          <a:xfrm>
            <a:off x="6197600" y="1930400"/>
            <a:ext cx="0" cy="449118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96996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894DA-7C39-5789-FEBB-1E1E436B0B8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68035E0-59A0-BC26-9BC1-D9C28E4FCEBF}"/>
              </a:ext>
            </a:extLst>
          </p:cNvPr>
          <p:cNvSpPr>
            <a:spLocks noGrp="1"/>
          </p:cNvSpPr>
          <p:nvPr>
            <p:ph type="title"/>
          </p:nvPr>
        </p:nvSpPr>
        <p:spPr>
          <a:xfrm>
            <a:off x="3788898" y="2387955"/>
            <a:ext cx="4614203" cy="1934307"/>
          </a:xfrm>
        </p:spPr>
        <p:txBody>
          <a:bodyPr/>
          <a:lstStyle/>
          <a:p>
            <a:r>
              <a:rPr lang="vi-VN"/>
              <a:t>2, Báo cáo nghiệp vụ (ERD)</a:t>
            </a:r>
            <a:endParaRPr lang="en-US"/>
          </a:p>
        </p:txBody>
      </p:sp>
    </p:spTree>
    <p:extLst>
      <p:ext uri="{BB962C8B-B14F-4D97-AF65-F5344CB8AC3E}">
        <p14:creationId xmlns:p14="http://schemas.microsoft.com/office/powerpoint/2010/main" val="2234570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C4891-A491-0FAA-9ABE-93AD07F659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FD77A-0DE6-57DB-6831-2FC72E4A0A6E}"/>
              </a:ext>
            </a:extLst>
          </p:cNvPr>
          <p:cNvSpPr>
            <a:spLocks noGrp="1"/>
          </p:cNvSpPr>
          <p:nvPr>
            <p:ph type="title"/>
          </p:nvPr>
        </p:nvSpPr>
        <p:spPr/>
        <p:txBody>
          <a:bodyPr/>
          <a:lstStyle/>
          <a:p>
            <a:r>
              <a:rPr lang="en-US"/>
              <a:t>2a. Báo </a:t>
            </a:r>
            <a:r>
              <a:rPr lang="en-US" err="1"/>
              <a:t>cáo</a:t>
            </a:r>
            <a:r>
              <a:rPr lang="en-US"/>
              <a:t> </a:t>
            </a:r>
            <a:r>
              <a:rPr lang="en-US" err="1"/>
              <a:t>nghiệp</a:t>
            </a:r>
            <a:r>
              <a:rPr lang="en-US"/>
              <a:t> </a:t>
            </a:r>
            <a:r>
              <a:rPr lang="en-US" err="1"/>
              <a:t>vụ</a:t>
            </a:r>
            <a:r>
              <a:rPr lang="vi-VN"/>
              <a:t> ERD</a:t>
            </a:r>
            <a:endParaRPr lang="en-US"/>
          </a:p>
        </p:txBody>
      </p:sp>
      <p:sp>
        <p:nvSpPr>
          <p:cNvPr id="3" name="Content Placeholder 2">
            <a:extLst>
              <a:ext uri="{FF2B5EF4-FFF2-40B4-BE49-F238E27FC236}">
                <a16:creationId xmlns:a16="http://schemas.microsoft.com/office/drawing/2014/main" id="{4FE9EC7C-3D97-4D1F-1B9F-8A95EB413C05}"/>
              </a:ext>
            </a:extLst>
          </p:cNvPr>
          <p:cNvSpPr>
            <a:spLocks noGrp="1"/>
          </p:cNvSpPr>
          <p:nvPr>
            <p:ph sz="quarter" idx="13"/>
          </p:nvPr>
        </p:nvSpPr>
        <p:spPr/>
        <p:txBody>
          <a:bodyPr/>
          <a:lstStyle/>
          <a:p>
            <a:pPr marL="0" indent="0">
              <a:buNone/>
            </a:pPr>
            <a:endParaRPr lang="en-US" sz="1800"/>
          </a:p>
          <a:p>
            <a:pPr marL="0" indent="0">
              <a:buNone/>
            </a:pPr>
            <a:endParaRPr lang="en-US"/>
          </a:p>
        </p:txBody>
      </p:sp>
      <p:sp>
        <p:nvSpPr>
          <p:cNvPr id="4" name="Slide Number Placeholder 3">
            <a:extLst>
              <a:ext uri="{FF2B5EF4-FFF2-40B4-BE49-F238E27FC236}">
                <a16:creationId xmlns:a16="http://schemas.microsoft.com/office/drawing/2014/main" id="{8AF42D11-263C-392A-7ACC-C1D87C877325}"/>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7" name="Picture 6">
            <a:extLst>
              <a:ext uri="{FF2B5EF4-FFF2-40B4-BE49-F238E27FC236}">
                <a16:creationId xmlns:a16="http://schemas.microsoft.com/office/drawing/2014/main" id="{62012256-3D8B-A8FE-8FEA-948668A7B0E3}"/>
              </a:ext>
            </a:extLst>
          </p:cNvPr>
          <p:cNvPicPr>
            <a:picLocks noChangeAspect="1"/>
          </p:cNvPicPr>
          <p:nvPr/>
        </p:nvPicPr>
        <p:blipFill>
          <a:blip r:embed="rId2"/>
          <a:stretch>
            <a:fillRect/>
          </a:stretch>
        </p:blipFill>
        <p:spPr>
          <a:xfrm>
            <a:off x="686376" y="890032"/>
            <a:ext cx="10698477" cy="5329154"/>
          </a:xfrm>
          <a:prstGeom prst="rect">
            <a:avLst/>
          </a:prstGeom>
        </p:spPr>
      </p:pic>
    </p:spTree>
    <p:extLst>
      <p:ext uri="{BB962C8B-B14F-4D97-AF65-F5344CB8AC3E}">
        <p14:creationId xmlns:p14="http://schemas.microsoft.com/office/powerpoint/2010/main" val="130451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B70260-D786-6C0F-BC52-26F7CDD26976}"/>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54A6BD4D-9423-9EF3-BE50-D4D1C2A024E2}"/>
              </a:ext>
            </a:extLst>
          </p:cNvPr>
          <p:cNvSpPr>
            <a:spLocks noGrp="1"/>
          </p:cNvSpPr>
          <p:nvPr>
            <p:ph type="title"/>
          </p:nvPr>
        </p:nvSpPr>
        <p:spPr/>
        <p:txBody>
          <a:bodyPr/>
          <a:lstStyle/>
          <a:p>
            <a:r>
              <a:rPr lang="en-US"/>
              <a:t>2b. </a:t>
            </a:r>
            <a:r>
              <a:rPr lang="en-US" err="1"/>
              <a:t>Phân</a:t>
            </a:r>
            <a:r>
              <a:rPr lang="en-US"/>
              <a:t> </a:t>
            </a:r>
            <a:r>
              <a:rPr lang="en-US" err="1"/>
              <a:t>tích</a:t>
            </a:r>
            <a:r>
              <a:rPr lang="en-US"/>
              <a:t> </a:t>
            </a:r>
            <a:r>
              <a:rPr lang="en-US" err="1"/>
              <a:t>quan</a:t>
            </a:r>
            <a:r>
              <a:rPr lang="en-US"/>
              <a:t> </a:t>
            </a:r>
            <a:r>
              <a:rPr lang="en-US" err="1"/>
              <a:t>hệ</a:t>
            </a:r>
            <a:r>
              <a:rPr lang="en-US"/>
              <a:t> </a:t>
            </a:r>
            <a:r>
              <a:rPr lang="en-US" err="1"/>
              <a:t>giữa</a:t>
            </a:r>
            <a:r>
              <a:rPr lang="en-US"/>
              <a:t> </a:t>
            </a:r>
            <a:r>
              <a:rPr lang="en-US" err="1"/>
              <a:t>các</a:t>
            </a:r>
            <a:r>
              <a:rPr lang="en-US"/>
              <a:t> </a:t>
            </a:r>
            <a:r>
              <a:rPr lang="en-US" err="1"/>
              <a:t>thực</a:t>
            </a:r>
            <a:r>
              <a:rPr lang="en-US"/>
              <a:t> </a:t>
            </a:r>
            <a:r>
              <a:rPr lang="en-US" err="1"/>
              <a:t>thể</a:t>
            </a:r>
            <a:endParaRPr lang="en-US"/>
          </a:p>
        </p:txBody>
      </p:sp>
      <p:graphicFrame>
        <p:nvGraphicFramePr>
          <p:cNvPr id="5" name="Content Placeholder 4">
            <a:extLst>
              <a:ext uri="{FF2B5EF4-FFF2-40B4-BE49-F238E27FC236}">
                <a16:creationId xmlns:a16="http://schemas.microsoft.com/office/drawing/2014/main" id="{16C6B030-F2A2-4CB8-E990-EDC660BA86CA}"/>
              </a:ext>
            </a:extLst>
          </p:cNvPr>
          <p:cNvGraphicFramePr>
            <a:graphicFrameLocks noGrp="1"/>
          </p:cNvGraphicFramePr>
          <p:nvPr>
            <p:ph sz="quarter" idx="13"/>
            <p:extLst>
              <p:ext uri="{D42A27DB-BD31-4B8C-83A1-F6EECF244321}">
                <p14:modId xmlns:p14="http://schemas.microsoft.com/office/powerpoint/2010/main" val="3408421670"/>
              </p:ext>
            </p:extLst>
          </p:nvPr>
        </p:nvGraphicFramePr>
        <p:xfrm>
          <a:off x="163902" y="914400"/>
          <a:ext cx="11735808" cy="4917055"/>
        </p:xfrm>
        <a:graphic>
          <a:graphicData uri="http://schemas.openxmlformats.org/drawingml/2006/table">
            <a:tbl>
              <a:tblPr firstRow="1" firstCol="1" bandRow="1">
                <a:tableStyleId>{5C22544A-7EE6-4342-B048-85BDC9FD1C3A}</a:tableStyleId>
              </a:tblPr>
              <a:tblGrid>
                <a:gridCol w="2933952">
                  <a:extLst>
                    <a:ext uri="{9D8B030D-6E8A-4147-A177-3AD203B41FA5}">
                      <a16:colId xmlns:a16="http://schemas.microsoft.com/office/drawing/2014/main" val="1022771247"/>
                    </a:ext>
                  </a:extLst>
                </a:gridCol>
                <a:gridCol w="2933952">
                  <a:extLst>
                    <a:ext uri="{9D8B030D-6E8A-4147-A177-3AD203B41FA5}">
                      <a16:colId xmlns:a16="http://schemas.microsoft.com/office/drawing/2014/main" val="3634230510"/>
                    </a:ext>
                  </a:extLst>
                </a:gridCol>
                <a:gridCol w="2933952">
                  <a:extLst>
                    <a:ext uri="{9D8B030D-6E8A-4147-A177-3AD203B41FA5}">
                      <a16:colId xmlns:a16="http://schemas.microsoft.com/office/drawing/2014/main" val="254019021"/>
                    </a:ext>
                  </a:extLst>
                </a:gridCol>
                <a:gridCol w="2933952">
                  <a:extLst>
                    <a:ext uri="{9D8B030D-6E8A-4147-A177-3AD203B41FA5}">
                      <a16:colId xmlns:a16="http://schemas.microsoft.com/office/drawing/2014/main" val="903234359"/>
                    </a:ext>
                  </a:extLst>
                </a:gridCol>
              </a:tblGrid>
              <a:tr h="516216">
                <a:tc>
                  <a:txBody>
                    <a:bodyPr/>
                    <a:lstStyle/>
                    <a:p>
                      <a:pPr>
                        <a:lnSpc>
                          <a:spcPct val="115000"/>
                        </a:lnSpc>
                        <a:spcBef>
                          <a:spcPts val="1000"/>
                        </a:spcBef>
                        <a:spcAft>
                          <a:spcPts val="800"/>
                        </a:spcAft>
                        <a:buNone/>
                      </a:pPr>
                      <a:r>
                        <a:rPr lang="en-US" sz="1100" kern="100" err="1">
                          <a:effectLst/>
                        </a:rPr>
                        <a:t>Thực</a:t>
                      </a:r>
                      <a:r>
                        <a:rPr lang="en-US" sz="1100" kern="100">
                          <a:effectLst/>
                        </a:rPr>
                        <a:t> </a:t>
                      </a:r>
                      <a:r>
                        <a:rPr lang="en-US" sz="1100" kern="100" err="1">
                          <a:effectLst/>
                        </a:rPr>
                        <a:t>thể</a:t>
                      </a:r>
                      <a:r>
                        <a:rPr lang="en-US" sz="1100" kern="100">
                          <a:effectLst/>
                        </a:rPr>
                        <a:t> A</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err="1">
                          <a:effectLst/>
                        </a:rPr>
                        <a:t>Thực</a:t>
                      </a:r>
                      <a:r>
                        <a:rPr lang="en-US" sz="1100" kern="100">
                          <a:effectLst/>
                        </a:rPr>
                        <a:t> </a:t>
                      </a:r>
                      <a:r>
                        <a:rPr lang="en-US" sz="1100" kern="100" err="1">
                          <a:effectLst/>
                        </a:rPr>
                        <a:t>thể</a:t>
                      </a:r>
                      <a:r>
                        <a:rPr lang="en-US" sz="1100" kern="100">
                          <a:effectLst/>
                        </a:rPr>
                        <a:t> B</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Kiểu quan hệ</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Giải thích ngắn gọn</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extLst>
                  <a:ext uri="{0D108BD9-81ED-4DB2-BD59-A6C34878D82A}">
                    <a16:rowId xmlns:a16="http://schemas.microsoft.com/office/drawing/2014/main" val="3682365035"/>
                  </a:ext>
                </a:extLst>
              </a:tr>
              <a:tr h="516216">
                <a:tc>
                  <a:txBody>
                    <a:bodyPr/>
                    <a:lstStyle/>
                    <a:p>
                      <a:pPr>
                        <a:lnSpc>
                          <a:spcPct val="115000"/>
                        </a:lnSpc>
                        <a:spcBef>
                          <a:spcPts val="1000"/>
                        </a:spcBef>
                        <a:spcAft>
                          <a:spcPts val="800"/>
                        </a:spcAft>
                        <a:buNone/>
                      </a:pPr>
                      <a:r>
                        <a:rPr lang="en-US" sz="1100" kern="100">
                          <a:effectLst/>
                        </a:rPr>
                        <a:t>Customer</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Order</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1 – N</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Một khách hàng có thể có nhiều đơn hàng</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extLst>
                  <a:ext uri="{0D108BD9-81ED-4DB2-BD59-A6C34878D82A}">
                    <a16:rowId xmlns:a16="http://schemas.microsoft.com/office/drawing/2014/main" val="2333374930"/>
                  </a:ext>
                </a:extLst>
              </a:tr>
              <a:tr h="516216">
                <a:tc>
                  <a:txBody>
                    <a:bodyPr/>
                    <a:lstStyle/>
                    <a:p>
                      <a:pPr>
                        <a:lnSpc>
                          <a:spcPct val="115000"/>
                        </a:lnSpc>
                        <a:spcBef>
                          <a:spcPts val="1000"/>
                        </a:spcBef>
                        <a:spcAft>
                          <a:spcPts val="800"/>
                        </a:spcAft>
                        <a:buNone/>
                      </a:pPr>
                      <a:r>
                        <a:rPr lang="en-US" sz="1100" kern="100">
                          <a:effectLst/>
                        </a:rPr>
                        <a:t>Order</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Payment</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1 – 1</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Mỗi đơn hàng chỉ có một thanh toán</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extLst>
                  <a:ext uri="{0D108BD9-81ED-4DB2-BD59-A6C34878D82A}">
                    <a16:rowId xmlns:a16="http://schemas.microsoft.com/office/drawing/2014/main" val="1678585688"/>
                  </a:ext>
                </a:extLst>
              </a:tr>
              <a:tr h="516216">
                <a:tc>
                  <a:txBody>
                    <a:bodyPr/>
                    <a:lstStyle/>
                    <a:p>
                      <a:pPr>
                        <a:lnSpc>
                          <a:spcPct val="115000"/>
                        </a:lnSpc>
                        <a:spcBef>
                          <a:spcPts val="1000"/>
                        </a:spcBef>
                        <a:spcAft>
                          <a:spcPts val="800"/>
                        </a:spcAft>
                        <a:buNone/>
                      </a:pPr>
                      <a:r>
                        <a:rPr lang="en-US" sz="1100" kern="100">
                          <a:effectLst/>
                        </a:rPr>
                        <a:t>Order</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err="1">
                          <a:effectLst/>
                        </a:rPr>
                        <a:t>OrderDetail</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1 – N</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Một đơn hàng có nhiều chi tiết đơn hàng</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extLst>
                  <a:ext uri="{0D108BD9-81ED-4DB2-BD59-A6C34878D82A}">
                    <a16:rowId xmlns:a16="http://schemas.microsoft.com/office/drawing/2014/main" val="4095746369"/>
                  </a:ext>
                </a:extLst>
              </a:tr>
              <a:tr h="1015178">
                <a:tc>
                  <a:txBody>
                    <a:bodyPr/>
                    <a:lstStyle/>
                    <a:p>
                      <a:pPr>
                        <a:lnSpc>
                          <a:spcPct val="115000"/>
                        </a:lnSpc>
                        <a:spcBef>
                          <a:spcPts val="1000"/>
                        </a:spcBef>
                        <a:spcAft>
                          <a:spcPts val="800"/>
                        </a:spcAft>
                        <a:buNone/>
                      </a:pPr>
                      <a:r>
                        <a:rPr lang="en-US" sz="1100" kern="100">
                          <a:effectLst/>
                        </a:rPr>
                        <a:t>Product</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err="1">
                          <a:effectLst/>
                        </a:rPr>
                        <a:t>OrderDetail</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1 – N</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err="1">
                          <a:effectLst/>
                        </a:rPr>
                        <a:t>Một</a:t>
                      </a:r>
                      <a:r>
                        <a:rPr lang="en-US" sz="1100" kern="100">
                          <a:effectLst/>
                        </a:rPr>
                        <a:t> </a:t>
                      </a:r>
                      <a:r>
                        <a:rPr lang="en-US" sz="1100" kern="100" err="1">
                          <a:effectLst/>
                        </a:rPr>
                        <a:t>sản</a:t>
                      </a:r>
                      <a:r>
                        <a:rPr lang="en-US" sz="1100" kern="100">
                          <a:effectLst/>
                        </a:rPr>
                        <a:t> </a:t>
                      </a:r>
                      <a:r>
                        <a:rPr lang="en-US" sz="1100" kern="100" err="1">
                          <a:effectLst/>
                        </a:rPr>
                        <a:t>phẩm</a:t>
                      </a:r>
                      <a:r>
                        <a:rPr lang="en-US" sz="1100" kern="100">
                          <a:effectLst/>
                        </a:rPr>
                        <a:t> </a:t>
                      </a:r>
                      <a:r>
                        <a:rPr lang="en-US" sz="1100" kern="100" err="1">
                          <a:effectLst/>
                        </a:rPr>
                        <a:t>có</a:t>
                      </a:r>
                      <a:r>
                        <a:rPr lang="en-US" sz="1100" kern="100">
                          <a:effectLst/>
                        </a:rPr>
                        <a:t> </a:t>
                      </a:r>
                      <a:r>
                        <a:rPr lang="en-US" sz="1100" kern="100" err="1">
                          <a:effectLst/>
                        </a:rPr>
                        <a:t>thể</a:t>
                      </a:r>
                      <a:r>
                        <a:rPr lang="en-US" sz="1100" kern="100">
                          <a:effectLst/>
                        </a:rPr>
                        <a:t> </a:t>
                      </a:r>
                      <a:r>
                        <a:rPr lang="en-US" sz="1100" kern="100" err="1">
                          <a:effectLst/>
                        </a:rPr>
                        <a:t>xuất</a:t>
                      </a:r>
                      <a:r>
                        <a:rPr lang="en-US" sz="1100" kern="100">
                          <a:effectLst/>
                        </a:rPr>
                        <a:t> </a:t>
                      </a:r>
                      <a:r>
                        <a:rPr lang="en-US" sz="1100" kern="100" err="1">
                          <a:effectLst/>
                        </a:rPr>
                        <a:t>hiện</a:t>
                      </a:r>
                      <a:r>
                        <a:rPr lang="en-US" sz="1100" kern="100">
                          <a:effectLst/>
                        </a:rPr>
                        <a:t> </a:t>
                      </a:r>
                      <a:r>
                        <a:rPr lang="en-US" sz="1100" kern="100" err="1">
                          <a:effectLst/>
                        </a:rPr>
                        <a:t>trong</a:t>
                      </a:r>
                      <a:r>
                        <a:rPr lang="en-US" sz="1100" kern="100">
                          <a:effectLst/>
                        </a:rPr>
                        <a:t> </a:t>
                      </a:r>
                      <a:r>
                        <a:rPr lang="en-US" sz="1100" kern="100" err="1">
                          <a:effectLst/>
                        </a:rPr>
                        <a:t>nhiều</a:t>
                      </a:r>
                      <a:r>
                        <a:rPr lang="en-US" sz="1100" kern="100">
                          <a:effectLst/>
                        </a:rPr>
                        <a:t> chi </a:t>
                      </a:r>
                      <a:r>
                        <a:rPr lang="en-US" sz="1100" kern="100" err="1">
                          <a:effectLst/>
                        </a:rPr>
                        <a:t>tiết</a:t>
                      </a:r>
                      <a:r>
                        <a:rPr lang="en-US" sz="1100" kern="100">
                          <a:effectLst/>
                        </a:rPr>
                        <a:t> </a:t>
                      </a:r>
                      <a:r>
                        <a:rPr lang="en-US" sz="1100" kern="100" err="1">
                          <a:effectLst/>
                        </a:rPr>
                        <a:t>đơn</a:t>
                      </a:r>
                      <a:r>
                        <a:rPr lang="en-US" sz="1100" kern="100">
                          <a:effectLst/>
                        </a:rPr>
                        <a:t> </a:t>
                      </a:r>
                      <a:r>
                        <a:rPr lang="en-US" sz="1100" kern="100" err="1">
                          <a:effectLst/>
                        </a:rPr>
                        <a:t>hàng</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extLst>
                  <a:ext uri="{0D108BD9-81ED-4DB2-BD59-A6C34878D82A}">
                    <a16:rowId xmlns:a16="http://schemas.microsoft.com/office/drawing/2014/main" val="3849543546"/>
                  </a:ext>
                </a:extLst>
              </a:tr>
              <a:tr h="516216">
                <a:tc>
                  <a:txBody>
                    <a:bodyPr/>
                    <a:lstStyle/>
                    <a:p>
                      <a:pPr>
                        <a:lnSpc>
                          <a:spcPct val="115000"/>
                        </a:lnSpc>
                        <a:spcBef>
                          <a:spcPts val="1000"/>
                        </a:spcBef>
                        <a:spcAft>
                          <a:spcPts val="800"/>
                        </a:spcAft>
                        <a:buNone/>
                      </a:pPr>
                      <a:r>
                        <a:rPr lang="en-US" sz="1100" kern="100">
                          <a:effectLst/>
                        </a:rPr>
                        <a:t>Product</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Reviews</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1 – N</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err="1">
                          <a:effectLst/>
                        </a:rPr>
                        <a:t>Một</a:t>
                      </a:r>
                      <a:r>
                        <a:rPr lang="en-US" sz="1100" kern="100">
                          <a:effectLst/>
                        </a:rPr>
                        <a:t> </a:t>
                      </a:r>
                      <a:r>
                        <a:rPr lang="en-US" sz="1100" kern="100" err="1">
                          <a:effectLst/>
                        </a:rPr>
                        <a:t>sản</a:t>
                      </a:r>
                      <a:r>
                        <a:rPr lang="en-US" sz="1100" kern="100">
                          <a:effectLst/>
                        </a:rPr>
                        <a:t> </a:t>
                      </a:r>
                      <a:r>
                        <a:rPr lang="en-US" sz="1100" kern="100" err="1">
                          <a:effectLst/>
                        </a:rPr>
                        <a:t>phẩm</a:t>
                      </a:r>
                      <a:r>
                        <a:rPr lang="en-US" sz="1100" kern="100">
                          <a:effectLst/>
                        </a:rPr>
                        <a:t> </a:t>
                      </a:r>
                      <a:r>
                        <a:rPr lang="en-US" sz="1100" kern="100" err="1">
                          <a:effectLst/>
                        </a:rPr>
                        <a:t>có</a:t>
                      </a:r>
                      <a:r>
                        <a:rPr lang="en-US" sz="1100" kern="100">
                          <a:effectLst/>
                        </a:rPr>
                        <a:t> </a:t>
                      </a:r>
                      <a:r>
                        <a:rPr lang="en-US" sz="1100" kern="100" err="1">
                          <a:effectLst/>
                        </a:rPr>
                        <a:t>thể</a:t>
                      </a:r>
                      <a:r>
                        <a:rPr lang="en-US" sz="1100" kern="100">
                          <a:effectLst/>
                        </a:rPr>
                        <a:t> </a:t>
                      </a:r>
                      <a:r>
                        <a:rPr lang="en-US" sz="1100" kern="100" err="1">
                          <a:effectLst/>
                        </a:rPr>
                        <a:t>có</a:t>
                      </a:r>
                      <a:r>
                        <a:rPr lang="en-US" sz="1100" kern="100">
                          <a:effectLst/>
                        </a:rPr>
                        <a:t> </a:t>
                      </a:r>
                      <a:r>
                        <a:rPr lang="en-US" sz="1100" kern="100" err="1">
                          <a:effectLst/>
                        </a:rPr>
                        <a:t>nhiều</a:t>
                      </a:r>
                      <a:r>
                        <a:rPr lang="en-US" sz="1100" kern="100">
                          <a:effectLst/>
                        </a:rPr>
                        <a:t> </a:t>
                      </a:r>
                      <a:r>
                        <a:rPr lang="en-US" sz="1100" kern="100" err="1">
                          <a:effectLst/>
                        </a:rPr>
                        <a:t>đánh</a:t>
                      </a:r>
                      <a:r>
                        <a:rPr lang="en-US" sz="1100" kern="100">
                          <a:effectLst/>
                        </a:rPr>
                        <a:t> </a:t>
                      </a:r>
                      <a:r>
                        <a:rPr lang="en-US" sz="1100" kern="100" err="1">
                          <a:effectLst/>
                        </a:rPr>
                        <a:t>giá</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extLst>
                  <a:ext uri="{0D108BD9-81ED-4DB2-BD59-A6C34878D82A}">
                    <a16:rowId xmlns:a16="http://schemas.microsoft.com/office/drawing/2014/main" val="4138223026"/>
                  </a:ext>
                </a:extLst>
              </a:tr>
              <a:tr h="516216">
                <a:tc>
                  <a:txBody>
                    <a:bodyPr/>
                    <a:lstStyle/>
                    <a:p>
                      <a:pPr>
                        <a:lnSpc>
                          <a:spcPct val="115000"/>
                        </a:lnSpc>
                        <a:spcBef>
                          <a:spcPts val="1000"/>
                        </a:spcBef>
                        <a:spcAft>
                          <a:spcPts val="800"/>
                        </a:spcAft>
                        <a:buNone/>
                      </a:pPr>
                      <a:r>
                        <a:rPr lang="en-US" sz="1100" kern="100">
                          <a:effectLst/>
                        </a:rPr>
                        <a:t>Customer</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Reviews</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1 – N</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err="1">
                          <a:effectLst/>
                        </a:rPr>
                        <a:t>Một</a:t>
                      </a:r>
                      <a:r>
                        <a:rPr lang="en-US" sz="1100" kern="100">
                          <a:effectLst/>
                        </a:rPr>
                        <a:t> </a:t>
                      </a:r>
                      <a:r>
                        <a:rPr lang="en-US" sz="1100" kern="100" err="1">
                          <a:effectLst/>
                        </a:rPr>
                        <a:t>khách</a:t>
                      </a:r>
                      <a:r>
                        <a:rPr lang="en-US" sz="1100" kern="100">
                          <a:effectLst/>
                        </a:rPr>
                        <a:t> </a:t>
                      </a:r>
                      <a:r>
                        <a:rPr lang="en-US" sz="1100" kern="100" err="1">
                          <a:effectLst/>
                        </a:rPr>
                        <a:t>hàng</a:t>
                      </a:r>
                      <a:r>
                        <a:rPr lang="en-US" sz="1100" kern="100">
                          <a:effectLst/>
                        </a:rPr>
                        <a:t> </a:t>
                      </a:r>
                      <a:r>
                        <a:rPr lang="en-US" sz="1100" kern="100" err="1">
                          <a:effectLst/>
                        </a:rPr>
                        <a:t>có</a:t>
                      </a:r>
                      <a:r>
                        <a:rPr lang="en-US" sz="1100" kern="100">
                          <a:effectLst/>
                        </a:rPr>
                        <a:t> </a:t>
                      </a:r>
                      <a:r>
                        <a:rPr lang="en-US" sz="1100" kern="100" err="1">
                          <a:effectLst/>
                        </a:rPr>
                        <a:t>thể</a:t>
                      </a:r>
                      <a:r>
                        <a:rPr lang="en-US" sz="1100" kern="100">
                          <a:effectLst/>
                        </a:rPr>
                        <a:t> </a:t>
                      </a:r>
                      <a:r>
                        <a:rPr lang="en-US" sz="1100" kern="100" err="1">
                          <a:effectLst/>
                        </a:rPr>
                        <a:t>viết</a:t>
                      </a:r>
                      <a:r>
                        <a:rPr lang="en-US" sz="1100" kern="100">
                          <a:effectLst/>
                        </a:rPr>
                        <a:t> </a:t>
                      </a:r>
                      <a:r>
                        <a:rPr lang="en-US" sz="1100" kern="100" err="1">
                          <a:effectLst/>
                        </a:rPr>
                        <a:t>nhiều</a:t>
                      </a:r>
                      <a:r>
                        <a:rPr lang="en-US" sz="1100" kern="100">
                          <a:effectLst/>
                        </a:rPr>
                        <a:t> </a:t>
                      </a:r>
                      <a:r>
                        <a:rPr lang="en-US" sz="1100" kern="100" err="1">
                          <a:effectLst/>
                        </a:rPr>
                        <a:t>đánh</a:t>
                      </a:r>
                      <a:r>
                        <a:rPr lang="en-US" sz="1100" kern="100">
                          <a:effectLst/>
                        </a:rPr>
                        <a:t> </a:t>
                      </a:r>
                      <a:r>
                        <a:rPr lang="en-US" sz="1100" kern="100" err="1">
                          <a:effectLst/>
                        </a:rPr>
                        <a:t>giá</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extLst>
                  <a:ext uri="{0D108BD9-81ED-4DB2-BD59-A6C34878D82A}">
                    <a16:rowId xmlns:a16="http://schemas.microsoft.com/office/drawing/2014/main" val="581949840"/>
                  </a:ext>
                </a:extLst>
              </a:tr>
              <a:tr h="804581">
                <a:tc>
                  <a:txBody>
                    <a:bodyPr/>
                    <a:lstStyle/>
                    <a:p>
                      <a:pPr>
                        <a:lnSpc>
                          <a:spcPct val="115000"/>
                        </a:lnSpc>
                        <a:spcBef>
                          <a:spcPts val="1000"/>
                        </a:spcBef>
                        <a:spcAft>
                          <a:spcPts val="800"/>
                        </a:spcAft>
                        <a:buNone/>
                      </a:pPr>
                      <a:r>
                        <a:rPr lang="en-US" sz="1100" kern="100" err="1">
                          <a:effectLst/>
                        </a:rPr>
                        <a:t>OptionCake</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Product</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a:effectLst/>
                        </a:rPr>
                        <a:t>1 – 1</a:t>
                      </a: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tc>
                  <a:txBody>
                    <a:bodyPr/>
                    <a:lstStyle/>
                    <a:p>
                      <a:pPr>
                        <a:lnSpc>
                          <a:spcPct val="115000"/>
                        </a:lnSpc>
                        <a:spcBef>
                          <a:spcPts val="1000"/>
                        </a:spcBef>
                        <a:spcAft>
                          <a:spcPts val="800"/>
                        </a:spcAft>
                        <a:buNone/>
                      </a:pPr>
                      <a:r>
                        <a:rPr lang="en-US" sz="1100" kern="100" err="1">
                          <a:effectLst/>
                        </a:rPr>
                        <a:t>Một</a:t>
                      </a:r>
                      <a:r>
                        <a:rPr lang="en-US" sz="1100" kern="100">
                          <a:effectLst/>
                        </a:rPr>
                        <a:t> </a:t>
                      </a:r>
                      <a:r>
                        <a:rPr lang="en-US" sz="1100" kern="100" err="1">
                          <a:effectLst/>
                        </a:rPr>
                        <a:t>loại</a:t>
                      </a:r>
                      <a:r>
                        <a:rPr lang="en-US" sz="1100" kern="100">
                          <a:effectLst/>
                        </a:rPr>
                        <a:t> bánh </a:t>
                      </a:r>
                      <a:r>
                        <a:rPr lang="en-US" sz="1100" kern="100" err="1">
                          <a:effectLst/>
                        </a:rPr>
                        <a:t>chỉ</a:t>
                      </a:r>
                      <a:r>
                        <a:rPr lang="en-US" sz="1100" kern="100">
                          <a:effectLst/>
                        </a:rPr>
                        <a:t> </a:t>
                      </a:r>
                      <a:r>
                        <a:rPr lang="en-US" sz="1100" kern="100" err="1">
                          <a:effectLst/>
                        </a:rPr>
                        <a:t>là</a:t>
                      </a:r>
                      <a:r>
                        <a:rPr lang="en-US" sz="1100" kern="100">
                          <a:effectLst/>
                        </a:rPr>
                        <a:t> </a:t>
                      </a:r>
                      <a:r>
                        <a:rPr lang="en-US" sz="1100" kern="100" err="1">
                          <a:effectLst/>
                        </a:rPr>
                        <a:t>mặn</a:t>
                      </a:r>
                      <a:r>
                        <a:rPr lang="en-US" sz="1100" kern="100">
                          <a:effectLst/>
                        </a:rPr>
                        <a:t> hay </a:t>
                      </a:r>
                      <a:r>
                        <a:rPr lang="en-US" sz="1100" kern="100" err="1">
                          <a:effectLst/>
                        </a:rPr>
                        <a:t>ngọn</a:t>
                      </a:r>
                      <a:endParaRPr lang="en-US" sz="1100" kern="100">
                        <a:effectLst/>
                      </a:endParaRPr>
                    </a:p>
                    <a:p>
                      <a:pPr>
                        <a:lnSpc>
                          <a:spcPct val="115000"/>
                        </a:lnSpc>
                        <a:spcBef>
                          <a:spcPts val="1000"/>
                        </a:spcBef>
                        <a:spcAft>
                          <a:spcPts val="800"/>
                        </a:spcAft>
                        <a:buNone/>
                      </a:pPr>
                      <a:endParaRPr lang="en-US" sz="1200" kern="100">
                        <a:effectLst/>
                        <a:latin typeface="Arial" panose="020B0604020202020204" pitchFamily="34" charset="0"/>
                        <a:ea typeface="Yu Mincho" panose="02020400000000000000" pitchFamily="18" charset="-128"/>
                        <a:cs typeface="Arial" panose="020B0604020202020204" pitchFamily="34" charset="0"/>
                      </a:endParaRPr>
                    </a:p>
                  </a:txBody>
                  <a:tcPr marL="9525" marR="9525" marT="9525" marB="9525" anchor="ctr"/>
                </a:tc>
                <a:extLst>
                  <a:ext uri="{0D108BD9-81ED-4DB2-BD59-A6C34878D82A}">
                    <a16:rowId xmlns:a16="http://schemas.microsoft.com/office/drawing/2014/main" val="4160942222"/>
                  </a:ext>
                </a:extLst>
              </a:tr>
            </a:tbl>
          </a:graphicData>
        </a:graphic>
      </p:graphicFrame>
    </p:spTree>
    <p:extLst>
      <p:ext uri="{BB962C8B-B14F-4D97-AF65-F5344CB8AC3E}">
        <p14:creationId xmlns:p14="http://schemas.microsoft.com/office/powerpoint/2010/main" val="1817515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0FFE-C2BB-2798-F434-FA708F17F02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C9F805B-6CC0-34DA-3BE2-FC6DB29572CE}"/>
              </a:ext>
            </a:extLst>
          </p:cNvPr>
          <p:cNvSpPr>
            <a:spLocks noGrp="1"/>
          </p:cNvSpPr>
          <p:nvPr>
            <p:ph type="title"/>
          </p:nvPr>
        </p:nvSpPr>
        <p:spPr>
          <a:xfrm>
            <a:off x="3788898" y="2461846"/>
            <a:ext cx="4614203" cy="1934307"/>
          </a:xfrm>
        </p:spPr>
        <p:txBody>
          <a:bodyPr/>
          <a:lstStyle/>
          <a:p>
            <a:r>
              <a:rPr lang="vi-VN"/>
              <a:t>3, Phân tích chức năng</a:t>
            </a:r>
            <a:endParaRPr lang="en-US"/>
          </a:p>
        </p:txBody>
      </p:sp>
    </p:spTree>
    <p:extLst>
      <p:ext uri="{BB962C8B-B14F-4D97-AF65-F5344CB8AC3E}">
        <p14:creationId xmlns:p14="http://schemas.microsoft.com/office/powerpoint/2010/main" val="3265226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vi-VN"/>
              <a:t>3a</a:t>
            </a:r>
            <a:r>
              <a:rPr lang="en-US"/>
              <a:t>, </a:t>
            </a:r>
            <a:r>
              <a:rPr lang="en-US" err="1"/>
              <a:t>Phân</a:t>
            </a:r>
            <a:r>
              <a:rPr lang="en-US"/>
              <a:t> </a:t>
            </a:r>
            <a:r>
              <a:rPr lang="en-US" err="1"/>
              <a:t>tích</a:t>
            </a:r>
            <a:r>
              <a:rPr lang="en-US"/>
              <a:t> </a:t>
            </a:r>
            <a:r>
              <a:rPr lang="en-US" err="1"/>
              <a:t>chức</a:t>
            </a:r>
            <a:r>
              <a:rPr lang="en-US"/>
              <a:t> </a:t>
            </a:r>
            <a:r>
              <a:rPr lang="en-US" err="1"/>
              <a:t>năng</a:t>
            </a:r>
            <a:r>
              <a:rPr lang="vi-VN"/>
              <a:t> Khách Hàng</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4" name="Picture 1" descr="A screenshot of a computer&#10;&#10;AI-generated content may be incorrect.">
            <a:extLst>
              <a:ext uri="{FF2B5EF4-FFF2-40B4-BE49-F238E27FC236}">
                <a16:creationId xmlns:a16="http://schemas.microsoft.com/office/drawing/2014/main" id="{E2CE5E9A-8F9A-76D9-F3FA-D47F82B91824}"/>
              </a:ext>
            </a:extLst>
          </p:cNvPr>
          <p:cNvPicPr>
            <a:picLocks noChangeAspect="1"/>
          </p:cNvPicPr>
          <p:nvPr/>
        </p:nvPicPr>
        <p:blipFill>
          <a:blip r:embed="rId2"/>
          <a:stretch>
            <a:fillRect/>
          </a:stretch>
        </p:blipFill>
        <p:spPr>
          <a:xfrm>
            <a:off x="338736" y="1357745"/>
            <a:ext cx="6488134" cy="4176600"/>
          </a:xfrm>
          <a:prstGeom prst="rect">
            <a:avLst/>
          </a:prstGeom>
        </p:spPr>
      </p:pic>
      <p:pic>
        <p:nvPicPr>
          <p:cNvPr id="5" name="Picture 1" descr="A screenshot of a computer&#10;&#10;AI-generated content may be incorrect.">
            <a:extLst>
              <a:ext uri="{FF2B5EF4-FFF2-40B4-BE49-F238E27FC236}">
                <a16:creationId xmlns:a16="http://schemas.microsoft.com/office/drawing/2014/main" id="{D664835F-0114-5BCC-09AD-35B8BAC726C0}"/>
              </a:ext>
            </a:extLst>
          </p:cNvPr>
          <p:cNvPicPr>
            <a:picLocks noChangeAspect="1"/>
          </p:cNvPicPr>
          <p:nvPr/>
        </p:nvPicPr>
        <p:blipFill>
          <a:blip r:embed="rId3"/>
          <a:stretch>
            <a:fillRect/>
          </a:stretch>
        </p:blipFill>
        <p:spPr>
          <a:xfrm>
            <a:off x="6096000" y="2063285"/>
            <a:ext cx="5731510" cy="4254599"/>
          </a:xfrm>
          <a:prstGeom prst="rect">
            <a:avLst/>
          </a:prstGeom>
        </p:spPr>
      </p:pic>
      <p:sp>
        <p:nvSpPr>
          <p:cNvPr id="8" name="Hộp Văn bản 7">
            <a:extLst>
              <a:ext uri="{FF2B5EF4-FFF2-40B4-BE49-F238E27FC236}">
                <a16:creationId xmlns:a16="http://schemas.microsoft.com/office/drawing/2014/main" id="{322D83AE-EBA5-46C1-A21F-57B3C0C763C2}"/>
              </a:ext>
            </a:extLst>
          </p:cNvPr>
          <p:cNvSpPr txBox="1"/>
          <p:nvPr/>
        </p:nvSpPr>
        <p:spPr>
          <a:xfrm>
            <a:off x="612187" y="5485596"/>
            <a:ext cx="4537641" cy="646331"/>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Xem </a:t>
            </a:r>
            <a:r>
              <a:rPr lang="en-US" b="1" err="1">
                <a:latin typeface="Arial" panose="020B0604020202020204" pitchFamily="34" charset="0"/>
                <a:cs typeface="Arial" panose="020B0604020202020204" pitchFamily="34" charset="0"/>
              </a:rPr>
              <a:t>danh</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sách</a:t>
            </a:r>
            <a:r>
              <a:rPr lang="en-US" b="1">
                <a:latin typeface="Arial" panose="020B0604020202020204" pitchFamily="34" charset="0"/>
                <a:cs typeface="Arial" panose="020B0604020202020204" pitchFamily="34" charset="0"/>
              </a:rPr>
              <a:t> t</a:t>
            </a:r>
            <a:r>
              <a:rPr lang="vi-VN" b="1">
                <a:latin typeface="Arial" panose="020B0604020202020204" pitchFamily="34" charset="0"/>
                <a:cs typeface="Arial" panose="020B0604020202020204" pitchFamily="34" charset="0"/>
              </a:rPr>
              <a:t>ấ</a:t>
            </a:r>
            <a:r>
              <a:rPr lang="en-US" b="1">
                <a:latin typeface="Arial" panose="020B0604020202020204" pitchFamily="34" charset="0"/>
                <a:cs typeface="Arial" panose="020B0604020202020204" pitchFamily="34" charset="0"/>
              </a:rPr>
              <a:t>t c</a:t>
            </a:r>
            <a:r>
              <a:rPr lang="vi-VN" b="1">
                <a:latin typeface="Arial" panose="020B0604020202020204" pitchFamily="34" charset="0"/>
                <a:cs typeface="Arial" panose="020B0604020202020204" pitchFamily="34" charset="0"/>
              </a:rPr>
              <a:t>ả</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các</a:t>
            </a:r>
            <a:r>
              <a:rPr lang="en-US" b="1">
                <a:latin typeface="Arial" panose="020B0604020202020204" pitchFamily="34" charset="0"/>
                <a:cs typeface="Arial" panose="020B0604020202020204" pitchFamily="34" charset="0"/>
              </a:rPr>
              <a:t> bánh</a:t>
            </a:r>
            <a:r>
              <a:rPr lang="en-US">
                <a:latin typeface="Arial" panose="020B0604020202020204" pitchFamily="34" charset="0"/>
                <a:cs typeface="Arial" panose="020B0604020202020204" pitchFamily="34" charset="0"/>
              </a:rPr>
              <a:t>: Hiển </a:t>
            </a:r>
            <a:r>
              <a:rPr lang="en-US" err="1">
                <a:latin typeface="Arial" panose="020B0604020202020204" pitchFamily="34" charset="0"/>
                <a:cs typeface="Arial" panose="020B0604020202020204" pitchFamily="34" charset="0"/>
              </a:rPr>
              <a:t>thị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r>
              <a:rPr lang="en-US">
                <a:latin typeface="Arial" panose="020B0604020202020204" pitchFamily="34" charset="0"/>
                <a:cs typeface="Arial" panose="020B0604020202020204" pitchFamily="34" charset="0"/>
              </a:rPr>
              <a:t> bánh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mục</a:t>
            </a:r>
            <a:r>
              <a:rPr lang="vi-VN" b="1">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p:txBody>
      </p:sp>
      <p:sp>
        <p:nvSpPr>
          <p:cNvPr id="10" name="Hộp Văn bản 9">
            <a:extLst>
              <a:ext uri="{FF2B5EF4-FFF2-40B4-BE49-F238E27FC236}">
                <a16:creationId xmlns:a16="http://schemas.microsoft.com/office/drawing/2014/main" id="{062A1175-D58A-D94B-9149-2E48691B9FC2}"/>
              </a:ext>
            </a:extLst>
          </p:cNvPr>
          <p:cNvSpPr txBox="1"/>
          <p:nvPr/>
        </p:nvSpPr>
        <p:spPr>
          <a:xfrm>
            <a:off x="7054015" y="1241964"/>
            <a:ext cx="4537641" cy="646331"/>
          </a:xfrm>
          <a:prstGeom prst="rect">
            <a:avLst/>
          </a:prstGeom>
          <a:noFill/>
        </p:spPr>
        <p:txBody>
          <a:bodyPr wrap="square">
            <a:spAutoFit/>
          </a:bodyPr>
          <a:lstStyle/>
          <a:p>
            <a:r>
              <a:rPr lang="vi-VN" b="1"/>
              <a:t>Tìm kiếm bánh theo tên</a:t>
            </a:r>
            <a:r>
              <a:rPr lang="vi-VN"/>
              <a:t>: Nhập từ khóa để tìm kiếm sản phẩm mong muốn</a:t>
            </a:r>
            <a:endParaRPr lang="en-US"/>
          </a:p>
        </p:txBody>
      </p:sp>
      <p:sp>
        <p:nvSpPr>
          <p:cNvPr id="14" name="Hộp Văn bản 13">
            <a:extLst>
              <a:ext uri="{FF2B5EF4-FFF2-40B4-BE49-F238E27FC236}">
                <a16:creationId xmlns:a16="http://schemas.microsoft.com/office/drawing/2014/main" id="{FE94C0FD-0784-2126-8B02-AEC2D7E8B591}"/>
              </a:ext>
            </a:extLst>
          </p:cNvPr>
          <p:cNvSpPr txBox="1"/>
          <p:nvPr/>
        </p:nvSpPr>
        <p:spPr>
          <a:xfrm>
            <a:off x="338736" y="905853"/>
            <a:ext cx="6096000" cy="400110"/>
          </a:xfrm>
          <a:prstGeom prst="rect">
            <a:avLst/>
          </a:prstGeom>
          <a:noFill/>
        </p:spPr>
        <p:txBody>
          <a:bodyPr wrap="square">
            <a:spAutoFit/>
          </a:bodyPr>
          <a:lstStyle/>
          <a:p>
            <a:r>
              <a:rPr lang="vi-VN" sz="2000" b="1">
                <a:latin typeface="Arial" panose="020B0604020202020204" pitchFamily="34" charset="0"/>
                <a:ea typeface="Cambria" panose="02040503050406030204" pitchFamily="18" charset="0"/>
                <a:cs typeface="Arial" panose="020B0604020202020204" pitchFamily="34" charset="0"/>
              </a:rPr>
              <a:t>1</a:t>
            </a:r>
            <a:r>
              <a:rPr lang="vi-VN" sz="2000" b="1">
                <a:effectLst/>
                <a:latin typeface="Arial" panose="020B0604020202020204" pitchFamily="34" charset="0"/>
                <a:ea typeface="Cambria" panose="02040503050406030204" pitchFamily="18" charset="0"/>
                <a:cs typeface="Arial" panose="020B0604020202020204" pitchFamily="34" charset="0"/>
              </a:rPr>
              <a:t>, </a:t>
            </a:r>
            <a:r>
              <a:rPr lang="en-US" sz="2000" b="1" err="1">
                <a:effectLst/>
                <a:latin typeface="Arial" panose="020B0604020202020204" pitchFamily="34" charset="0"/>
                <a:ea typeface="Cambria" panose="02040503050406030204" pitchFamily="18" charset="0"/>
                <a:cs typeface="Arial" panose="020B0604020202020204" pitchFamily="34" charset="0"/>
              </a:rPr>
              <a:t>Duyệt</a:t>
            </a:r>
            <a:r>
              <a:rPr lang="en-US" sz="2000" b="1">
                <a:effectLst/>
                <a:latin typeface="Arial" panose="020B0604020202020204" pitchFamily="34" charset="0"/>
                <a:ea typeface="Cambria" panose="02040503050406030204" pitchFamily="18" charset="0"/>
                <a:cs typeface="Arial" panose="020B0604020202020204" pitchFamily="34" charset="0"/>
              </a:rPr>
              <a:t> </a:t>
            </a:r>
            <a:r>
              <a:rPr lang="en-US" sz="2000" b="1" err="1">
                <a:effectLst/>
                <a:latin typeface="Arial" panose="020B0604020202020204" pitchFamily="34" charset="0"/>
                <a:ea typeface="Cambria" panose="02040503050406030204" pitchFamily="18" charset="0"/>
                <a:cs typeface="Arial" panose="020B0604020202020204" pitchFamily="34" charset="0"/>
              </a:rPr>
              <a:t>và</a:t>
            </a:r>
            <a:r>
              <a:rPr lang="en-US" sz="2000" b="1">
                <a:effectLst/>
                <a:latin typeface="Arial" panose="020B0604020202020204" pitchFamily="34" charset="0"/>
                <a:ea typeface="Cambria" panose="02040503050406030204" pitchFamily="18" charset="0"/>
                <a:cs typeface="Arial" panose="020B0604020202020204" pitchFamily="34" charset="0"/>
              </a:rPr>
              <a:t> </a:t>
            </a:r>
            <a:r>
              <a:rPr lang="en-US" sz="2000" b="1" err="1">
                <a:effectLst/>
                <a:latin typeface="Arial" panose="020B0604020202020204" pitchFamily="34" charset="0"/>
                <a:ea typeface="Cambria" panose="02040503050406030204" pitchFamily="18" charset="0"/>
                <a:cs typeface="Arial" panose="020B0604020202020204" pitchFamily="34" charset="0"/>
              </a:rPr>
              <a:t>tìm</a:t>
            </a:r>
            <a:r>
              <a:rPr lang="en-US" sz="2000" b="1">
                <a:effectLst/>
                <a:latin typeface="Arial" panose="020B0604020202020204" pitchFamily="34" charset="0"/>
                <a:ea typeface="Cambria" panose="02040503050406030204" pitchFamily="18" charset="0"/>
                <a:cs typeface="Arial" panose="020B0604020202020204" pitchFamily="34" charset="0"/>
              </a:rPr>
              <a:t> </a:t>
            </a:r>
            <a:r>
              <a:rPr lang="en-US" sz="2000" b="1" err="1">
                <a:effectLst/>
                <a:latin typeface="Arial" panose="020B0604020202020204" pitchFamily="34" charset="0"/>
                <a:ea typeface="Cambria" panose="02040503050406030204" pitchFamily="18" charset="0"/>
                <a:cs typeface="Arial" panose="020B0604020202020204" pitchFamily="34" charset="0"/>
              </a:rPr>
              <a:t>kiếm</a:t>
            </a:r>
            <a:r>
              <a:rPr lang="en-US" sz="2000" b="1">
                <a:effectLst/>
                <a:latin typeface="Arial" panose="020B0604020202020204" pitchFamily="34" charset="0"/>
                <a:ea typeface="Cambria" panose="02040503050406030204" pitchFamily="18" charset="0"/>
                <a:cs typeface="Arial" panose="020B0604020202020204" pitchFamily="34" charset="0"/>
              </a:rPr>
              <a:t> </a:t>
            </a:r>
            <a:r>
              <a:rPr lang="en-US" sz="2000" b="1" err="1">
                <a:effectLst/>
                <a:latin typeface="Arial" panose="020B0604020202020204" pitchFamily="34" charset="0"/>
                <a:ea typeface="Cambria" panose="02040503050406030204" pitchFamily="18" charset="0"/>
                <a:cs typeface="Arial" panose="020B0604020202020204" pitchFamily="34" charset="0"/>
              </a:rPr>
              <a:t>sản</a:t>
            </a:r>
            <a:r>
              <a:rPr lang="en-US" sz="2000" b="1">
                <a:effectLst/>
                <a:latin typeface="Arial" panose="020B0604020202020204" pitchFamily="34" charset="0"/>
                <a:ea typeface="Cambria" panose="02040503050406030204" pitchFamily="18" charset="0"/>
                <a:cs typeface="Arial" panose="020B0604020202020204" pitchFamily="34" charset="0"/>
              </a:rPr>
              <a:t> </a:t>
            </a:r>
            <a:r>
              <a:rPr lang="en-US" sz="2000" b="1" err="1">
                <a:effectLst/>
                <a:latin typeface="Arial" panose="020B0604020202020204" pitchFamily="34" charset="0"/>
                <a:ea typeface="Cambria" panose="02040503050406030204" pitchFamily="18" charset="0"/>
                <a:cs typeface="Arial" panose="020B0604020202020204" pitchFamily="34" charset="0"/>
              </a:rPr>
              <a:t>phẩm</a:t>
            </a: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5952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CFD05-587C-DF6D-D373-28A2A77D06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8A78C-144D-F7A2-B470-8D8F9B8B8088}"/>
              </a:ext>
            </a:extLst>
          </p:cNvPr>
          <p:cNvSpPr>
            <a:spLocks noGrp="1"/>
          </p:cNvSpPr>
          <p:nvPr>
            <p:ph type="title"/>
          </p:nvPr>
        </p:nvSpPr>
        <p:spPr/>
        <p:txBody>
          <a:bodyPr/>
          <a:lstStyle/>
          <a:p>
            <a:r>
              <a:rPr lang="vi-VN"/>
              <a:t>3a</a:t>
            </a:r>
            <a:r>
              <a:rPr lang="en-US"/>
              <a:t>, </a:t>
            </a:r>
            <a:r>
              <a:rPr lang="en-US" err="1"/>
              <a:t>Phân</a:t>
            </a:r>
            <a:r>
              <a:rPr lang="en-US"/>
              <a:t> </a:t>
            </a:r>
            <a:r>
              <a:rPr lang="en-US" err="1"/>
              <a:t>tích</a:t>
            </a:r>
            <a:r>
              <a:rPr lang="en-US"/>
              <a:t> </a:t>
            </a:r>
            <a:r>
              <a:rPr lang="en-US" err="1"/>
              <a:t>chức</a:t>
            </a:r>
            <a:r>
              <a:rPr lang="en-US"/>
              <a:t> </a:t>
            </a:r>
            <a:r>
              <a:rPr lang="en-US" err="1"/>
              <a:t>năng</a:t>
            </a:r>
            <a:r>
              <a:rPr lang="vi-VN"/>
              <a:t> Khách Hàng</a:t>
            </a:r>
            <a:endParaRPr lang="en-US"/>
          </a:p>
        </p:txBody>
      </p:sp>
      <p:sp>
        <p:nvSpPr>
          <p:cNvPr id="6" name="Slide Number Placeholder 5">
            <a:extLst>
              <a:ext uri="{FF2B5EF4-FFF2-40B4-BE49-F238E27FC236}">
                <a16:creationId xmlns:a16="http://schemas.microsoft.com/office/drawing/2014/main" id="{93ADACB2-CFA3-07D7-C61C-F02F2F21CCD4}"/>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4" name="Picture 1" descr="A screenshot of a computer&#10;&#10;AI-generated content may be incorrect.">
            <a:extLst>
              <a:ext uri="{FF2B5EF4-FFF2-40B4-BE49-F238E27FC236}">
                <a16:creationId xmlns:a16="http://schemas.microsoft.com/office/drawing/2014/main" id="{C0551935-B92F-2B35-D4D9-775B36DB95A7}"/>
              </a:ext>
            </a:extLst>
          </p:cNvPr>
          <p:cNvPicPr>
            <a:picLocks noChangeAspect="1"/>
          </p:cNvPicPr>
          <p:nvPr/>
        </p:nvPicPr>
        <p:blipFill>
          <a:blip r:embed="rId2"/>
          <a:stretch>
            <a:fillRect/>
          </a:stretch>
        </p:blipFill>
        <p:spPr>
          <a:xfrm>
            <a:off x="410776" y="901268"/>
            <a:ext cx="5731510" cy="4640552"/>
          </a:xfrm>
          <a:prstGeom prst="rect">
            <a:avLst/>
          </a:prstGeom>
        </p:spPr>
      </p:pic>
      <p:sp>
        <p:nvSpPr>
          <p:cNvPr id="5" name="Hộp Văn bản 4">
            <a:extLst>
              <a:ext uri="{FF2B5EF4-FFF2-40B4-BE49-F238E27FC236}">
                <a16:creationId xmlns:a16="http://schemas.microsoft.com/office/drawing/2014/main" id="{00C4E072-BD93-9F32-B9B6-570A8F4849C5}"/>
              </a:ext>
            </a:extLst>
          </p:cNvPr>
          <p:cNvSpPr txBox="1"/>
          <p:nvPr/>
        </p:nvSpPr>
        <p:spPr>
          <a:xfrm>
            <a:off x="727190" y="5772066"/>
            <a:ext cx="4537641"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Xem </a:t>
            </a:r>
            <a:r>
              <a:rPr lang="en-US" b="1" err="1">
                <a:latin typeface="Arial" panose="020B0604020202020204" pitchFamily="34" charset="0"/>
                <a:cs typeface="Arial" panose="020B0604020202020204" pitchFamily="34" charset="0"/>
              </a:rPr>
              <a:t>danh</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sách</a:t>
            </a:r>
            <a:r>
              <a:rPr lang="en-US" b="1">
                <a:latin typeface="Arial" panose="020B0604020202020204" pitchFamily="34" charset="0"/>
                <a:cs typeface="Arial" panose="020B0604020202020204" pitchFamily="34" charset="0"/>
              </a:rPr>
              <a:t> </a:t>
            </a:r>
            <a:r>
              <a:rPr lang="vi-VN" b="1">
                <a:latin typeface="Arial" panose="020B0604020202020204" pitchFamily="34" charset="0"/>
                <a:cs typeface="Arial" panose="020B0604020202020204" pitchFamily="34" charset="0"/>
              </a:rPr>
              <a:t>bánh ngọt (mặn)</a:t>
            </a:r>
            <a:endParaRPr lang="en-US">
              <a:latin typeface="Arial" panose="020B0604020202020204" pitchFamily="34" charset="0"/>
              <a:cs typeface="Arial" panose="020B0604020202020204" pitchFamily="34" charset="0"/>
            </a:endParaRPr>
          </a:p>
        </p:txBody>
      </p:sp>
      <p:pic>
        <p:nvPicPr>
          <p:cNvPr id="7" name="Picture 1" descr="A screenshot of a computer program&#10;&#10;AI-generated content may be incorrect.">
            <a:extLst>
              <a:ext uri="{FF2B5EF4-FFF2-40B4-BE49-F238E27FC236}">
                <a16:creationId xmlns:a16="http://schemas.microsoft.com/office/drawing/2014/main" id="{E7856CC8-9950-D855-DC3B-3F12A42AFCE8}"/>
              </a:ext>
            </a:extLst>
          </p:cNvPr>
          <p:cNvPicPr>
            <a:picLocks noChangeAspect="1"/>
          </p:cNvPicPr>
          <p:nvPr/>
        </p:nvPicPr>
        <p:blipFill>
          <a:blip r:embed="rId3"/>
          <a:stretch>
            <a:fillRect/>
          </a:stretch>
        </p:blipFill>
        <p:spPr>
          <a:xfrm>
            <a:off x="6168201" y="1875747"/>
            <a:ext cx="5731510" cy="4430811"/>
          </a:xfrm>
          <a:prstGeom prst="rect">
            <a:avLst/>
          </a:prstGeom>
        </p:spPr>
      </p:pic>
      <p:sp>
        <p:nvSpPr>
          <p:cNvPr id="9" name="Hộp Văn bản 8">
            <a:extLst>
              <a:ext uri="{FF2B5EF4-FFF2-40B4-BE49-F238E27FC236}">
                <a16:creationId xmlns:a16="http://schemas.microsoft.com/office/drawing/2014/main" id="{B2DC981A-15E1-86CF-D0C7-091C2F0EA45D}"/>
              </a:ext>
            </a:extLst>
          </p:cNvPr>
          <p:cNvSpPr txBox="1"/>
          <p:nvPr/>
        </p:nvSpPr>
        <p:spPr>
          <a:xfrm>
            <a:off x="6142286" y="1043100"/>
            <a:ext cx="5482128" cy="646331"/>
          </a:xfrm>
          <a:prstGeom prst="rect">
            <a:avLst/>
          </a:prstGeom>
          <a:noFill/>
        </p:spPr>
        <p:txBody>
          <a:bodyPr wrap="square">
            <a:spAutoFit/>
          </a:bodyPr>
          <a:lstStyle/>
          <a:p>
            <a:pPr algn="ctr"/>
            <a:r>
              <a:rPr lang="en-US" b="1">
                <a:latin typeface="Arial" panose="020B0604020202020204" pitchFamily="34" charset="0"/>
                <a:cs typeface="Arial" panose="020B0604020202020204" pitchFamily="34" charset="0"/>
              </a:rPr>
              <a:t>Xem </a:t>
            </a:r>
            <a:r>
              <a:rPr lang="vi-VN" b="1" err="1">
                <a:latin typeface="Arial" panose="020B0604020202020204" pitchFamily="34" charset="0"/>
                <a:cs typeface="Arial" panose="020B0604020202020204" pitchFamily="34" charset="0"/>
              </a:rPr>
              <a:t>top</a:t>
            </a:r>
            <a:r>
              <a:rPr lang="vi-VN" b="1">
                <a:latin typeface="Arial" panose="020B0604020202020204" pitchFamily="34" charset="0"/>
                <a:cs typeface="Arial" panose="020B0604020202020204" pitchFamily="34" charset="0"/>
              </a:rPr>
              <a:t> 5 </a:t>
            </a:r>
            <a:r>
              <a:rPr lang="vi-VN" b="1" err="1">
                <a:latin typeface="Arial" panose="020B0604020202020204" pitchFamily="34" charset="0"/>
                <a:cs typeface="Arial" panose="020B0604020202020204" pitchFamily="34" charset="0"/>
              </a:rPr>
              <a:t>best</a:t>
            </a:r>
            <a:r>
              <a:rPr lang="vi-VN" b="1">
                <a:latin typeface="Arial" panose="020B0604020202020204" pitchFamily="34" charset="0"/>
                <a:cs typeface="Arial" panose="020B0604020202020204" pitchFamily="34" charset="0"/>
              </a:rPr>
              <a:t> </a:t>
            </a:r>
            <a:r>
              <a:rPr lang="vi-VN" b="1" err="1">
                <a:latin typeface="Arial" panose="020B0604020202020204" pitchFamily="34" charset="0"/>
                <a:cs typeface="Arial" panose="020B0604020202020204" pitchFamily="34" charset="0"/>
              </a:rPr>
              <a:t>seller</a:t>
            </a:r>
            <a:r>
              <a:rPr lang="vi-VN" b="1">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Đảm bảo </a:t>
            </a:r>
            <a:r>
              <a:rPr lang="vi-VN" err="1">
                <a:latin typeface="Arial" panose="020B0604020202020204" pitchFamily="34" charset="0"/>
                <a:cs typeface="Arial" panose="020B0604020202020204" pitchFamily="34" charset="0"/>
              </a:rPr>
              <a:t>top</a:t>
            </a:r>
            <a:r>
              <a:rPr lang="vi-VN">
                <a:latin typeface="Arial" panose="020B0604020202020204" pitchFamily="34" charset="0"/>
                <a:cs typeface="Arial" panose="020B0604020202020204" pitchFamily="34" charset="0"/>
              </a:rPr>
              <a:t> 5 loại bánh </a:t>
            </a:r>
            <a:r>
              <a:rPr lang="vi-VN" err="1">
                <a:latin typeface="Arial" panose="020B0604020202020204" pitchFamily="34" charset="0"/>
                <a:cs typeface="Arial" panose="020B0604020202020204" pitchFamily="34" charset="0"/>
              </a:rPr>
              <a:t>rating</a:t>
            </a:r>
            <a:r>
              <a:rPr lang="vi-VN">
                <a:latin typeface="Arial" panose="020B0604020202020204" pitchFamily="34" charset="0"/>
                <a:cs typeface="Arial" panose="020B0604020202020204" pitchFamily="34" charset="0"/>
              </a:rPr>
              <a:t> là khác nhau</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810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E72CB-D360-DE88-8060-014F1BC8E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93E747-44F9-9A8B-02C4-276E2CB143DC}"/>
              </a:ext>
            </a:extLst>
          </p:cNvPr>
          <p:cNvSpPr>
            <a:spLocks noGrp="1"/>
          </p:cNvSpPr>
          <p:nvPr>
            <p:ph type="title"/>
          </p:nvPr>
        </p:nvSpPr>
        <p:spPr/>
        <p:txBody>
          <a:bodyPr/>
          <a:lstStyle/>
          <a:p>
            <a:r>
              <a:rPr lang="vi-VN"/>
              <a:t>3a</a:t>
            </a:r>
            <a:r>
              <a:rPr lang="en-US"/>
              <a:t>, </a:t>
            </a:r>
            <a:r>
              <a:rPr lang="en-US" err="1"/>
              <a:t>Phân</a:t>
            </a:r>
            <a:r>
              <a:rPr lang="en-US"/>
              <a:t> </a:t>
            </a:r>
            <a:r>
              <a:rPr lang="en-US" err="1"/>
              <a:t>tích</a:t>
            </a:r>
            <a:r>
              <a:rPr lang="en-US"/>
              <a:t> </a:t>
            </a:r>
            <a:r>
              <a:rPr lang="en-US" err="1"/>
              <a:t>chức</a:t>
            </a:r>
            <a:r>
              <a:rPr lang="en-US"/>
              <a:t> </a:t>
            </a:r>
            <a:r>
              <a:rPr lang="en-US" err="1"/>
              <a:t>năng</a:t>
            </a:r>
            <a:r>
              <a:rPr lang="vi-VN"/>
              <a:t> Khách Hàng</a:t>
            </a:r>
            <a:endParaRPr lang="en-US"/>
          </a:p>
        </p:txBody>
      </p:sp>
      <p:sp>
        <p:nvSpPr>
          <p:cNvPr id="6" name="Slide Number Placeholder 5">
            <a:extLst>
              <a:ext uri="{FF2B5EF4-FFF2-40B4-BE49-F238E27FC236}">
                <a16:creationId xmlns:a16="http://schemas.microsoft.com/office/drawing/2014/main" id="{CA76A54D-6E0D-B00A-7558-23A5C9771F66}"/>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4" name="Hộp Văn bản 3">
            <a:extLst>
              <a:ext uri="{FF2B5EF4-FFF2-40B4-BE49-F238E27FC236}">
                <a16:creationId xmlns:a16="http://schemas.microsoft.com/office/drawing/2014/main" id="{88BA1347-B835-5286-BB24-0D6AA84A2406}"/>
              </a:ext>
            </a:extLst>
          </p:cNvPr>
          <p:cNvSpPr txBox="1"/>
          <p:nvPr/>
        </p:nvSpPr>
        <p:spPr>
          <a:xfrm>
            <a:off x="338736" y="905853"/>
            <a:ext cx="6096000" cy="400110"/>
          </a:xfrm>
          <a:prstGeom prst="rect">
            <a:avLst/>
          </a:prstGeom>
          <a:noFill/>
        </p:spPr>
        <p:txBody>
          <a:bodyPr wrap="square">
            <a:spAutoFit/>
          </a:bodyPr>
          <a:lstStyle/>
          <a:p>
            <a:r>
              <a:rPr lang="vi-VN" sz="2000" b="1">
                <a:effectLst/>
                <a:latin typeface="Arial" panose="020B0604020202020204" pitchFamily="34" charset="0"/>
                <a:ea typeface="Cambria" panose="02040503050406030204" pitchFamily="18" charset="0"/>
                <a:cs typeface="Arial" panose="020B0604020202020204" pitchFamily="34" charset="0"/>
              </a:rPr>
              <a:t>2, Đặt hàng</a:t>
            </a:r>
            <a:endParaRPr lang="en-US" sz="2000">
              <a:latin typeface="Arial" panose="020B0604020202020204" pitchFamily="34" charset="0"/>
              <a:cs typeface="Arial" panose="020B0604020202020204" pitchFamily="34" charset="0"/>
            </a:endParaRPr>
          </a:p>
        </p:txBody>
      </p:sp>
      <p:pic>
        <p:nvPicPr>
          <p:cNvPr id="5" name="Picture 8" descr="A screenshot of a computer&#10;&#10;AI-generated content may be incorrect.">
            <a:extLst>
              <a:ext uri="{FF2B5EF4-FFF2-40B4-BE49-F238E27FC236}">
                <a16:creationId xmlns:a16="http://schemas.microsoft.com/office/drawing/2014/main" id="{A36791A1-074D-E192-B19B-335160A14D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31" y="1305963"/>
            <a:ext cx="5554064" cy="3912119"/>
          </a:xfrm>
          <a:prstGeom prst="rect">
            <a:avLst/>
          </a:prstGeom>
          <a:noFill/>
          <a:ln>
            <a:noFill/>
          </a:ln>
        </p:spPr>
      </p:pic>
      <p:sp>
        <p:nvSpPr>
          <p:cNvPr id="8" name="Hộp Văn bản 7">
            <a:extLst>
              <a:ext uri="{FF2B5EF4-FFF2-40B4-BE49-F238E27FC236}">
                <a16:creationId xmlns:a16="http://schemas.microsoft.com/office/drawing/2014/main" id="{657E1E4B-ACCD-93D8-D898-4E0606B31A38}"/>
              </a:ext>
            </a:extLst>
          </p:cNvPr>
          <p:cNvSpPr txBox="1"/>
          <p:nvPr/>
        </p:nvSpPr>
        <p:spPr>
          <a:xfrm>
            <a:off x="272126" y="5413029"/>
            <a:ext cx="5620674" cy="646331"/>
          </a:xfrm>
          <a:prstGeom prst="rect">
            <a:avLst/>
          </a:prstGeom>
          <a:noFill/>
        </p:spPr>
        <p:txBody>
          <a:bodyPr wrap="square">
            <a:spAutoFit/>
          </a:bodyPr>
          <a:lstStyle/>
          <a:p>
            <a:pPr algn="ctr"/>
            <a:r>
              <a:rPr lang="vi-VN">
                <a:latin typeface="Arial" panose="020B0604020202020204" pitchFamily="34" charset="0"/>
                <a:cs typeface="Arial" panose="020B0604020202020204" pitchFamily="34" charset="0"/>
              </a:rPr>
              <a:t>X</a:t>
            </a:r>
            <a:r>
              <a:rPr lang="en-US" err="1">
                <a:latin typeface="Arial" panose="020B0604020202020204" pitchFamily="34" charset="0"/>
                <a:cs typeface="Arial" panose="020B0604020202020204" pitchFamily="34" charset="0"/>
              </a:rPr>
              <a:t>em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hàng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đã</a:t>
            </a:r>
            <a:r>
              <a:rPr lang="en-US">
                <a:latin typeface="Arial" panose="020B0604020202020204" pitchFamily="34" charset="0"/>
                <a:cs typeface="Arial" panose="020B0604020202020204" pitchFamily="34" charset="0"/>
              </a:rPr>
              <a:t> bao g</a:t>
            </a:r>
            <a:r>
              <a:rPr lang="vi-VN">
                <a:latin typeface="Arial" panose="020B0604020202020204" pitchFamily="34" charset="0"/>
                <a:cs typeface="Arial" panose="020B0604020202020204" pitchFamily="34" charset="0"/>
              </a:rPr>
              <a:t>ồ</a:t>
            </a:r>
            <a:r>
              <a:rPr lang="en-US">
                <a:latin typeface="Arial" panose="020B0604020202020204" pitchFamily="34" charset="0"/>
                <a:cs typeface="Arial" panose="020B0604020202020204" pitchFamily="34" charset="0"/>
              </a:rPr>
              <a:t>m </a:t>
            </a:r>
            <a:r>
              <a:rPr lang="en-US" err="1">
                <a:latin typeface="Arial" panose="020B0604020202020204" pitchFamily="34" charset="0"/>
                <a:cs typeface="Arial" panose="020B0604020202020204" pitchFamily="34" charset="0"/>
              </a:rPr>
              <a:t>gì</a:t>
            </a:r>
            <a:r>
              <a:rPr lang="en-US">
                <a:latin typeface="Arial" panose="020B0604020202020204" pitchFamily="34" charset="0"/>
                <a:cs typeface="Arial" panose="020B0604020202020204" pitchFamily="34" charset="0"/>
              </a:rPr>
              <a:t>,</a:t>
            </a:r>
            <a:r>
              <a:rPr lang="vi-VN">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x</a:t>
            </a:r>
            <a:r>
              <a:rPr lang="vi-VN">
                <a:latin typeface="Arial" panose="020B0604020202020204" pitchFamily="34" charset="0"/>
                <a:cs typeface="Arial" panose="020B0604020202020204" pitchFamily="34" charset="0"/>
              </a:rPr>
              <a:t>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lý</a:t>
            </a:r>
            <a:r>
              <a:rPr lang="en-US">
                <a:latin typeface="Arial" panose="020B0604020202020204" pitchFamily="34" charset="0"/>
                <a:cs typeface="Arial" panose="020B0604020202020204" pitchFamily="34" charset="0"/>
              </a:rPr>
              <a:t> t</a:t>
            </a:r>
            <a:r>
              <a:rPr lang="vi-VN">
                <a:latin typeface="Arial" panose="020B0604020202020204" pitchFamily="34" charset="0"/>
                <a:cs typeface="Arial" panose="020B0604020202020204" pitchFamily="34" charset="0"/>
              </a:rPr>
              <a:t>ớ</a:t>
            </a:r>
            <a:r>
              <a:rPr lang="en-US" err="1">
                <a:latin typeface="Arial" panose="020B0604020202020204" pitchFamily="34" charset="0"/>
                <a:cs typeface="Arial" panose="020B0604020202020204" pitchFamily="34" charset="0"/>
              </a:rPr>
              <a:t>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a:t>
            </a:r>
            <a:r>
              <a:rPr lang="vi-VN">
                <a:latin typeface="Arial" panose="020B0604020202020204" pitchFamily="34" charset="0"/>
                <a:cs typeface="Arial" panose="020B0604020202020204" pitchFamily="34" charset="0"/>
              </a:rPr>
              <a:t>ế</a:t>
            </a:r>
            <a:r>
              <a:rPr lang="en-US">
                <a:latin typeface="Arial" panose="020B0604020202020204" pitchFamily="34" charset="0"/>
                <a:cs typeface="Arial" panose="020B0604020202020204" pitchFamily="34" charset="0"/>
              </a:rPr>
              <a:t>n đ</a:t>
            </a:r>
            <a:r>
              <a:rPr lang="vi-VN">
                <a:latin typeface="Arial" panose="020B0604020202020204" pitchFamily="34" charset="0"/>
                <a:cs typeface="Arial" panose="020B0604020202020204" pitchFamily="34" charset="0"/>
              </a:rPr>
              <a:t>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t</a:t>
            </a:r>
            <a:r>
              <a:rPr lang="vi-VN">
                <a:latin typeface="Arial" panose="020B0604020202020204" pitchFamily="34" charset="0"/>
                <a:cs typeface="Arial" panose="020B0604020202020204" pitchFamily="34" charset="0"/>
              </a:rPr>
              <a:t>ổ</a:t>
            </a:r>
            <a:r>
              <a:rPr lang="en-US">
                <a:latin typeface="Arial" panose="020B0604020202020204" pitchFamily="34" charset="0"/>
                <a:cs typeface="Arial" panose="020B0604020202020204" pitchFamily="34" charset="0"/>
              </a:rPr>
              <a:t>ng </a:t>
            </a:r>
            <a:r>
              <a:rPr lang="en-US" err="1">
                <a:latin typeface="Arial" panose="020B0604020202020204" pitchFamily="34" charset="0"/>
                <a:cs typeface="Arial" panose="020B0604020202020204" pitchFamily="34" charset="0"/>
              </a:rPr>
              <a:t>ti</a:t>
            </a:r>
            <a:r>
              <a:rPr lang="vi-VN">
                <a:latin typeface="Arial" panose="020B0604020202020204" pitchFamily="34" charset="0"/>
                <a:cs typeface="Arial" panose="020B0604020202020204" pitchFamily="34" charset="0"/>
              </a:rPr>
              <a:t>ề</a:t>
            </a:r>
            <a:r>
              <a:rPr lang="en-US">
                <a:latin typeface="Arial" panose="020B0604020202020204" pitchFamily="34" charset="0"/>
                <a:cs typeface="Arial" panose="020B0604020202020204" pitchFamily="34" charset="0"/>
              </a:rPr>
              <a:t>n </a:t>
            </a:r>
            <a:r>
              <a:rPr lang="en-US" err="1">
                <a:latin typeface="Arial" panose="020B0604020202020204" pitchFamily="34" charset="0"/>
                <a:cs typeface="Arial" panose="020B0604020202020204" pitchFamily="34" charset="0"/>
              </a:rPr>
              <a:t>ph</a:t>
            </a:r>
            <a:r>
              <a:rPr lang="vi-VN">
                <a:latin typeface="Arial" panose="020B0604020202020204" pitchFamily="34" charset="0"/>
                <a:cs typeface="Arial" panose="020B0604020202020204" pitchFamily="34" charset="0"/>
              </a:rPr>
              <a:t>ả</a:t>
            </a:r>
            <a:r>
              <a:rPr lang="en-US" err="1">
                <a:latin typeface="Arial" panose="020B0604020202020204" pitchFamily="34" charset="0"/>
                <a:cs typeface="Arial" panose="020B0604020202020204" pitchFamily="34" charset="0"/>
              </a:rPr>
              <a:t>i</a:t>
            </a:r>
            <a:r>
              <a:rPr lang="en-US">
                <a:latin typeface="Arial" panose="020B0604020202020204" pitchFamily="34" charset="0"/>
                <a:cs typeface="Arial" panose="020B0604020202020204" pitchFamily="34" charset="0"/>
              </a:rPr>
              <a:t> tr</a:t>
            </a:r>
            <a:r>
              <a:rPr lang="vi-VN">
                <a:latin typeface="Arial" panose="020B0604020202020204" pitchFamily="34" charset="0"/>
                <a:cs typeface="Arial" panose="020B0604020202020204" pitchFamily="34" charset="0"/>
              </a:rPr>
              <a:t>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bao </a:t>
            </a:r>
            <a:r>
              <a:rPr lang="en-US" err="1">
                <a:latin typeface="Arial" panose="020B0604020202020204" pitchFamily="34" charset="0"/>
                <a:cs typeface="Arial" panose="020B0604020202020204" pitchFamily="34" charset="0"/>
              </a:rPr>
              <a:t>nhiêu</a:t>
            </a:r>
            <a:endParaRPr lang="en-US">
              <a:latin typeface="Arial" panose="020B0604020202020204" pitchFamily="34" charset="0"/>
              <a:cs typeface="Arial" panose="020B0604020202020204" pitchFamily="34" charset="0"/>
            </a:endParaRPr>
          </a:p>
        </p:txBody>
      </p:sp>
      <p:pic>
        <p:nvPicPr>
          <p:cNvPr id="9" name="Picture 7" descr="A screenshot of a computer&#10;&#10;AI-generated content may be incorrect.">
            <a:extLst>
              <a:ext uri="{FF2B5EF4-FFF2-40B4-BE49-F238E27FC236}">
                <a16:creationId xmlns:a16="http://schemas.microsoft.com/office/drawing/2014/main" id="{12654EB4-2C39-DACF-026E-586159CF0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71722"/>
            <a:ext cx="5731510" cy="4179278"/>
          </a:xfrm>
          <a:prstGeom prst="rect">
            <a:avLst/>
          </a:prstGeom>
          <a:noFill/>
          <a:ln>
            <a:noFill/>
          </a:ln>
        </p:spPr>
      </p:pic>
      <p:sp>
        <p:nvSpPr>
          <p:cNvPr id="11" name="Hộp Văn bản 10">
            <a:extLst>
              <a:ext uri="{FF2B5EF4-FFF2-40B4-BE49-F238E27FC236}">
                <a16:creationId xmlns:a16="http://schemas.microsoft.com/office/drawing/2014/main" id="{5215AFAE-4199-CED7-68DF-D6DEE5CBAD6D}"/>
              </a:ext>
            </a:extLst>
          </p:cNvPr>
          <p:cNvSpPr txBox="1"/>
          <p:nvPr/>
        </p:nvSpPr>
        <p:spPr>
          <a:xfrm>
            <a:off x="6434736" y="1425391"/>
            <a:ext cx="4978400" cy="646331"/>
          </a:xfrm>
          <a:prstGeom prst="rect">
            <a:avLst/>
          </a:prstGeom>
          <a:noFill/>
        </p:spPr>
        <p:txBody>
          <a:bodyPr wrap="square">
            <a:spAutoFit/>
          </a:bodyPr>
          <a:lstStyle/>
          <a:p>
            <a:pPr algn="ctr"/>
            <a:r>
              <a:rPr lang="vi-VN"/>
              <a:t>Có thể </a:t>
            </a:r>
            <a:r>
              <a:rPr lang="en-US" err="1"/>
              <a:t>truy</a:t>
            </a:r>
            <a:r>
              <a:rPr lang="en-US"/>
              <a:t> c</a:t>
            </a:r>
            <a:r>
              <a:rPr lang="vi-VN"/>
              <a:t>ậ</a:t>
            </a:r>
            <a:r>
              <a:rPr lang="en-US"/>
              <a:t>p c</a:t>
            </a:r>
            <a:r>
              <a:rPr lang="vi-VN"/>
              <a:t>ụ</a:t>
            </a:r>
            <a:r>
              <a:rPr lang="en-US"/>
              <a:t> </a:t>
            </a:r>
            <a:r>
              <a:rPr lang="en-US" err="1"/>
              <a:t>th</a:t>
            </a:r>
            <a:r>
              <a:rPr lang="vi-VN"/>
              <a:t>ể</a:t>
            </a:r>
            <a:r>
              <a:rPr lang="en-US"/>
              <a:t> </a:t>
            </a:r>
            <a:r>
              <a:rPr lang="en-US" err="1"/>
              <a:t>vào</a:t>
            </a:r>
            <a:r>
              <a:rPr lang="en-US"/>
              <a:t> t</a:t>
            </a:r>
            <a:r>
              <a:rPr lang="vi-VN"/>
              <a:t>ổ</a:t>
            </a:r>
            <a:r>
              <a:rPr lang="en-US"/>
              <a:t>ng </a:t>
            </a:r>
            <a:r>
              <a:rPr lang="en-US" err="1"/>
              <a:t>giá</a:t>
            </a:r>
            <a:r>
              <a:rPr lang="en-US"/>
              <a:t> </a:t>
            </a:r>
            <a:r>
              <a:rPr lang="en-US" err="1"/>
              <a:t>ti</a:t>
            </a:r>
            <a:r>
              <a:rPr lang="vi-VN"/>
              <a:t>ề</a:t>
            </a:r>
            <a:r>
              <a:rPr lang="en-US"/>
              <a:t>n c</a:t>
            </a:r>
            <a:r>
              <a:rPr lang="vi-VN"/>
              <a:t>ủ</a:t>
            </a:r>
            <a:r>
              <a:rPr lang="en-US"/>
              <a:t>a t</a:t>
            </a:r>
            <a:r>
              <a:rPr lang="vi-VN"/>
              <a:t>ừ</a:t>
            </a:r>
            <a:r>
              <a:rPr lang="en-US"/>
              <a:t>ng s</a:t>
            </a:r>
            <a:r>
              <a:rPr lang="vi-VN"/>
              <a:t>ả</a:t>
            </a:r>
            <a:r>
              <a:rPr lang="en-US"/>
              <a:t>n </a:t>
            </a:r>
            <a:r>
              <a:rPr lang="en-US" err="1"/>
              <a:t>ph</a:t>
            </a:r>
            <a:r>
              <a:rPr lang="vi-VN"/>
              <a:t>ẩ</a:t>
            </a:r>
            <a:r>
              <a:rPr lang="en-US"/>
              <a:t>m </a:t>
            </a:r>
            <a:r>
              <a:rPr lang="en-US" err="1"/>
              <a:t>khách</a:t>
            </a:r>
            <a:r>
              <a:rPr lang="en-US"/>
              <a:t> </a:t>
            </a:r>
            <a:r>
              <a:rPr lang="en-US" err="1"/>
              <a:t>đã</a:t>
            </a:r>
            <a:r>
              <a:rPr lang="en-US"/>
              <a:t> Order</a:t>
            </a:r>
          </a:p>
        </p:txBody>
      </p:sp>
    </p:spTree>
    <p:extLst>
      <p:ext uri="{BB962C8B-B14F-4D97-AF65-F5344CB8AC3E}">
        <p14:creationId xmlns:p14="http://schemas.microsoft.com/office/powerpoint/2010/main" val="2975675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17A30-96FB-A42D-1CB9-ADE1A7248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C4265-A917-2CDB-B42F-1C1CAA1EF677}"/>
              </a:ext>
            </a:extLst>
          </p:cNvPr>
          <p:cNvSpPr>
            <a:spLocks noGrp="1"/>
          </p:cNvSpPr>
          <p:nvPr>
            <p:ph type="title"/>
          </p:nvPr>
        </p:nvSpPr>
        <p:spPr/>
        <p:txBody>
          <a:bodyPr/>
          <a:lstStyle/>
          <a:p>
            <a:r>
              <a:rPr lang="vi-VN"/>
              <a:t>3a</a:t>
            </a:r>
            <a:r>
              <a:rPr lang="en-US"/>
              <a:t>, </a:t>
            </a:r>
            <a:r>
              <a:rPr lang="en-US" err="1"/>
              <a:t>Phân</a:t>
            </a:r>
            <a:r>
              <a:rPr lang="en-US"/>
              <a:t> </a:t>
            </a:r>
            <a:r>
              <a:rPr lang="en-US" err="1"/>
              <a:t>tích</a:t>
            </a:r>
            <a:r>
              <a:rPr lang="en-US"/>
              <a:t> </a:t>
            </a:r>
            <a:r>
              <a:rPr lang="en-US" err="1"/>
              <a:t>chức</a:t>
            </a:r>
            <a:r>
              <a:rPr lang="en-US"/>
              <a:t> </a:t>
            </a:r>
            <a:r>
              <a:rPr lang="en-US" err="1"/>
              <a:t>năng</a:t>
            </a:r>
            <a:r>
              <a:rPr lang="vi-VN"/>
              <a:t> Khách Hàng</a:t>
            </a:r>
            <a:endParaRPr lang="en-US"/>
          </a:p>
        </p:txBody>
      </p:sp>
      <p:sp>
        <p:nvSpPr>
          <p:cNvPr id="6" name="Slide Number Placeholder 5">
            <a:extLst>
              <a:ext uri="{FF2B5EF4-FFF2-40B4-BE49-F238E27FC236}">
                <a16:creationId xmlns:a16="http://schemas.microsoft.com/office/drawing/2014/main" id="{6049A1FC-2570-A4C9-9C9F-D3B0D89DBFDC}"/>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4" name="Hộp Văn bản 3">
            <a:extLst>
              <a:ext uri="{FF2B5EF4-FFF2-40B4-BE49-F238E27FC236}">
                <a16:creationId xmlns:a16="http://schemas.microsoft.com/office/drawing/2014/main" id="{6E722E9B-67EA-7124-5BCF-19BA76DD10EF}"/>
              </a:ext>
            </a:extLst>
          </p:cNvPr>
          <p:cNvSpPr txBox="1"/>
          <p:nvPr/>
        </p:nvSpPr>
        <p:spPr>
          <a:xfrm>
            <a:off x="338736" y="905853"/>
            <a:ext cx="6096000" cy="400110"/>
          </a:xfrm>
          <a:prstGeom prst="rect">
            <a:avLst/>
          </a:prstGeom>
          <a:noFill/>
        </p:spPr>
        <p:txBody>
          <a:bodyPr wrap="square">
            <a:spAutoFit/>
          </a:bodyPr>
          <a:lstStyle/>
          <a:p>
            <a:r>
              <a:rPr lang="vi-VN" sz="2000" b="1">
                <a:latin typeface="Arial" panose="020B0604020202020204" pitchFamily="34" charset="0"/>
                <a:ea typeface="Cambria" panose="02040503050406030204" pitchFamily="18" charset="0"/>
                <a:cs typeface="Arial" panose="020B0604020202020204" pitchFamily="34" charset="0"/>
              </a:rPr>
              <a:t>3</a:t>
            </a:r>
            <a:r>
              <a:rPr lang="vi-VN" sz="2000" b="1">
                <a:effectLst/>
                <a:latin typeface="Arial" panose="020B0604020202020204" pitchFamily="34" charset="0"/>
                <a:ea typeface="Cambria" panose="02040503050406030204" pitchFamily="18" charset="0"/>
                <a:cs typeface="Arial" panose="020B0604020202020204" pitchFamily="34" charset="0"/>
              </a:rPr>
              <a:t>, Đánh giá sản phẩm</a:t>
            </a:r>
            <a:endParaRPr lang="en-US" sz="2000">
              <a:latin typeface="Arial" panose="020B0604020202020204" pitchFamily="34" charset="0"/>
              <a:cs typeface="Arial" panose="020B0604020202020204" pitchFamily="34" charset="0"/>
            </a:endParaRPr>
          </a:p>
        </p:txBody>
      </p:sp>
      <p:sp>
        <p:nvSpPr>
          <p:cNvPr id="8" name="Hộp Văn bản 7">
            <a:extLst>
              <a:ext uri="{FF2B5EF4-FFF2-40B4-BE49-F238E27FC236}">
                <a16:creationId xmlns:a16="http://schemas.microsoft.com/office/drawing/2014/main" id="{6872EF89-5669-0870-C834-34826FFE05BF}"/>
              </a:ext>
            </a:extLst>
          </p:cNvPr>
          <p:cNvSpPr txBox="1"/>
          <p:nvPr/>
        </p:nvSpPr>
        <p:spPr>
          <a:xfrm>
            <a:off x="9640986" y="2821830"/>
            <a:ext cx="2117947" cy="1785104"/>
          </a:xfrm>
          <a:prstGeom prst="rect">
            <a:avLst/>
          </a:prstGeom>
          <a:noFill/>
        </p:spPr>
        <p:txBody>
          <a:bodyPr wrap="square">
            <a:spAutoFit/>
          </a:bodyPr>
          <a:lstStyle/>
          <a:p>
            <a:pPr lvl="0" algn="ctr"/>
            <a:r>
              <a:rPr lang="en-US" sz="2200" b="1" err="1">
                <a:latin typeface="Arial" panose="020B0604020202020204" pitchFamily="34" charset="0"/>
                <a:cs typeface="Arial" panose="020B0604020202020204" pitchFamily="34" charset="0"/>
              </a:rPr>
              <a:t>Viết</a:t>
            </a:r>
            <a:r>
              <a:rPr lang="en-US" sz="2200" b="1">
                <a:latin typeface="Arial" panose="020B0604020202020204" pitchFamily="34" charset="0"/>
                <a:cs typeface="Arial" panose="020B0604020202020204" pitchFamily="34" charset="0"/>
              </a:rPr>
              <a:t> </a:t>
            </a:r>
            <a:r>
              <a:rPr lang="en-US" sz="2200" b="1" err="1">
                <a:latin typeface="Arial" panose="020B0604020202020204" pitchFamily="34" charset="0"/>
                <a:cs typeface="Arial" panose="020B0604020202020204" pitchFamily="34" charset="0"/>
              </a:rPr>
              <a:t>đánh</a:t>
            </a:r>
            <a:r>
              <a:rPr lang="en-US" sz="2200" b="1">
                <a:latin typeface="Arial" panose="020B0604020202020204" pitchFamily="34" charset="0"/>
                <a:cs typeface="Arial" panose="020B0604020202020204" pitchFamily="34" charset="0"/>
              </a:rPr>
              <a:t> </a:t>
            </a:r>
            <a:r>
              <a:rPr lang="en-US" sz="2200" b="1" err="1">
                <a:latin typeface="Arial" panose="020B0604020202020204" pitchFamily="34" charset="0"/>
                <a:cs typeface="Arial" panose="020B0604020202020204" pitchFamily="34" charset="0"/>
              </a:rPr>
              <a:t>giá</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Để</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lại</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nhận</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xét</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và</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đánh</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giá</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số</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sao</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cho</a:t>
            </a:r>
            <a:r>
              <a:rPr lang="en-US" sz="2200">
                <a:latin typeface="Arial" panose="020B0604020202020204" pitchFamily="34" charset="0"/>
                <a:cs typeface="Arial" panose="020B0604020202020204" pitchFamily="34" charset="0"/>
              </a:rPr>
              <a:t> bánh </a:t>
            </a:r>
            <a:r>
              <a:rPr lang="en-US" sz="2200" err="1">
                <a:latin typeface="Arial" panose="020B0604020202020204" pitchFamily="34" charset="0"/>
                <a:cs typeface="Arial" panose="020B0604020202020204" pitchFamily="34" charset="0"/>
              </a:rPr>
              <a:t>đã</a:t>
            </a: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mua</a:t>
            </a:r>
            <a:r>
              <a:rPr lang="en-US" sz="2200">
                <a:latin typeface="Arial" panose="020B0604020202020204" pitchFamily="34" charset="0"/>
                <a:cs typeface="Arial" panose="020B0604020202020204" pitchFamily="34" charset="0"/>
              </a:rPr>
              <a:t>.</a:t>
            </a:r>
          </a:p>
        </p:txBody>
      </p:sp>
      <p:pic>
        <p:nvPicPr>
          <p:cNvPr id="3" name="Picture 26" descr="A screenshot of a computer&#10;&#10;AI-generated content may be incorrect.">
            <a:extLst>
              <a:ext uri="{FF2B5EF4-FFF2-40B4-BE49-F238E27FC236}">
                <a16:creationId xmlns:a16="http://schemas.microsoft.com/office/drawing/2014/main" id="{BD0D9BD2-3A8A-231C-CB70-7CF3A00D0C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3067" y="1385591"/>
            <a:ext cx="8296154" cy="4657583"/>
          </a:xfrm>
          <a:prstGeom prst="rect">
            <a:avLst/>
          </a:prstGeom>
          <a:noFill/>
          <a:ln>
            <a:noFill/>
          </a:ln>
        </p:spPr>
      </p:pic>
      <p:sp>
        <p:nvSpPr>
          <p:cNvPr id="7" name="Mũi tên: Phải 6">
            <a:extLst>
              <a:ext uri="{FF2B5EF4-FFF2-40B4-BE49-F238E27FC236}">
                <a16:creationId xmlns:a16="http://schemas.microsoft.com/office/drawing/2014/main" id="{FC83B2B8-3C98-2AC1-7CCA-A309DBB59753}"/>
              </a:ext>
            </a:extLst>
          </p:cNvPr>
          <p:cNvSpPr/>
          <p:nvPr/>
        </p:nvSpPr>
        <p:spPr>
          <a:xfrm>
            <a:off x="8997530" y="3011055"/>
            <a:ext cx="563419" cy="10344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603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8BB33-87B9-9157-7583-7A1BE373D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F1FAD-A0D2-5266-DF33-2BA9353D6A93}"/>
              </a:ext>
            </a:extLst>
          </p:cNvPr>
          <p:cNvSpPr>
            <a:spLocks noGrp="1"/>
          </p:cNvSpPr>
          <p:nvPr>
            <p:ph type="title"/>
          </p:nvPr>
        </p:nvSpPr>
        <p:spPr/>
        <p:txBody>
          <a:bodyPr/>
          <a:lstStyle/>
          <a:p>
            <a:r>
              <a:rPr lang="vi-VN"/>
              <a:t>3b</a:t>
            </a:r>
            <a:r>
              <a:rPr lang="en-US"/>
              <a:t>, </a:t>
            </a:r>
            <a:r>
              <a:rPr lang="en-US" err="1"/>
              <a:t>Phân</a:t>
            </a:r>
            <a:r>
              <a:rPr lang="en-US"/>
              <a:t> </a:t>
            </a:r>
            <a:r>
              <a:rPr lang="en-US" err="1"/>
              <a:t>tích</a:t>
            </a:r>
            <a:r>
              <a:rPr lang="en-US"/>
              <a:t> </a:t>
            </a:r>
            <a:r>
              <a:rPr lang="en-US" err="1"/>
              <a:t>chức</a:t>
            </a:r>
            <a:r>
              <a:rPr lang="en-US"/>
              <a:t> </a:t>
            </a:r>
            <a:r>
              <a:rPr lang="en-US" err="1"/>
              <a:t>năng</a:t>
            </a:r>
            <a:r>
              <a:rPr lang="vi-VN"/>
              <a:t> Quản lý</a:t>
            </a:r>
            <a:endParaRPr lang="en-US"/>
          </a:p>
        </p:txBody>
      </p:sp>
      <p:sp>
        <p:nvSpPr>
          <p:cNvPr id="6" name="Slide Number Placeholder 5">
            <a:extLst>
              <a:ext uri="{FF2B5EF4-FFF2-40B4-BE49-F238E27FC236}">
                <a16:creationId xmlns:a16="http://schemas.microsoft.com/office/drawing/2014/main" id="{77E8D494-0F64-C57D-B947-B56A51B0F0DF}"/>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5" name="Hộp Văn bản 4">
            <a:extLst>
              <a:ext uri="{FF2B5EF4-FFF2-40B4-BE49-F238E27FC236}">
                <a16:creationId xmlns:a16="http://schemas.microsoft.com/office/drawing/2014/main" id="{21387415-5F9D-8D5F-0B04-776883448F27}"/>
              </a:ext>
            </a:extLst>
          </p:cNvPr>
          <p:cNvSpPr txBox="1"/>
          <p:nvPr/>
        </p:nvSpPr>
        <p:spPr>
          <a:xfrm>
            <a:off x="6687028" y="5329321"/>
            <a:ext cx="4537641"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Xem</a:t>
            </a:r>
            <a:r>
              <a:rPr lang="vi-VN" b="1">
                <a:latin typeface="Arial" panose="020B0604020202020204" pitchFamily="34" charset="0"/>
                <a:cs typeface="Arial" panose="020B0604020202020204" pitchFamily="34" charset="0"/>
              </a:rPr>
              <a:t> </a:t>
            </a:r>
            <a:r>
              <a:rPr lang="vi-VN" b="1" err="1">
                <a:latin typeface="Arial" panose="020B0604020202020204" pitchFamily="34" charset="0"/>
                <a:cs typeface="Arial" panose="020B0604020202020204" pitchFamily="34" charset="0"/>
              </a:rPr>
              <a:t>top</a:t>
            </a:r>
            <a:r>
              <a:rPr lang="vi-VN" b="1">
                <a:latin typeface="Arial" panose="020B0604020202020204" pitchFamily="34" charset="0"/>
                <a:cs typeface="Arial" panose="020B0604020202020204" pitchFamily="34" charset="0"/>
              </a:rPr>
              <a:t> 5</a:t>
            </a:r>
            <a:r>
              <a:rPr lang="en-US" b="1">
                <a:latin typeface="Arial" panose="020B0604020202020204" pitchFamily="34" charset="0"/>
                <a:cs typeface="Arial" panose="020B0604020202020204" pitchFamily="34" charset="0"/>
              </a:rPr>
              <a:t> </a:t>
            </a:r>
            <a:r>
              <a:rPr lang="vi-VN" b="1">
                <a:latin typeface="Arial" panose="020B0604020202020204" pitchFamily="34" charset="0"/>
                <a:cs typeface="Arial" panose="020B0604020202020204" pitchFamily="34" charset="0"/>
              </a:rPr>
              <a:t>khách hàng mua nhiều nhất</a:t>
            </a:r>
            <a:endParaRPr lang="en-US">
              <a:latin typeface="Arial" panose="020B0604020202020204" pitchFamily="34" charset="0"/>
              <a:cs typeface="Arial" panose="020B0604020202020204" pitchFamily="34" charset="0"/>
            </a:endParaRPr>
          </a:p>
        </p:txBody>
      </p:sp>
      <p:pic>
        <p:nvPicPr>
          <p:cNvPr id="11" name="Hình ảnh 10">
            <a:extLst>
              <a:ext uri="{FF2B5EF4-FFF2-40B4-BE49-F238E27FC236}">
                <a16:creationId xmlns:a16="http://schemas.microsoft.com/office/drawing/2014/main" id="{5AB4E4C1-EB0C-A6D2-42FF-AC38433A97CD}"/>
              </a:ext>
            </a:extLst>
          </p:cNvPr>
          <p:cNvPicPr>
            <a:picLocks noChangeAspect="1"/>
          </p:cNvPicPr>
          <p:nvPr/>
        </p:nvPicPr>
        <p:blipFill>
          <a:blip r:embed="rId2"/>
          <a:stretch>
            <a:fillRect/>
          </a:stretch>
        </p:blipFill>
        <p:spPr>
          <a:xfrm>
            <a:off x="6474254" y="1101693"/>
            <a:ext cx="4963187" cy="4052198"/>
          </a:xfrm>
          <a:prstGeom prst="rect">
            <a:avLst/>
          </a:prstGeom>
        </p:spPr>
      </p:pic>
      <p:pic>
        <p:nvPicPr>
          <p:cNvPr id="13" name="Hình ảnh 12">
            <a:extLst>
              <a:ext uri="{FF2B5EF4-FFF2-40B4-BE49-F238E27FC236}">
                <a16:creationId xmlns:a16="http://schemas.microsoft.com/office/drawing/2014/main" id="{024115F9-4F53-92DB-2E4F-C4D7943FE0E6}"/>
              </a:ext>
            </a:extLst>
          </p:cNvPr>
          <p:cNvPicPr>
            <a:picLocks noChangeAspect="1"/>
          </p:cNvPicPr>
          <p:nvPr/>
        </p:nvPicPr>
        <p:blipFill>
          <a:blip r:embed="rId3"/>
          <a:stretch>
            <a:fillRect/>
          </a:stretch>
        </p:blipFill>
        <p:spPr>
          <a:xfrm>
            <a:off x="585911" y="1101693"/>
            <a:ext cx="5143946" cy="3941361"/>
          </a:xfrm>
          <a:prstGeom prst="rect">
            <a:avLst/>
          </a:prstGeom>
        </p:spPr>
      </p:pic>
      <p:sp>
        <p:nvSpPr>
          <p:cNvPr id="16" name="Hộp Văn bản 15">
            <a:extLst>
              <a:ext uri="{FF2B5EF4-FFF2-40B4-BE49-F238E27FC236}">
                <a16:creationId xmlns:a16="http://schemas.microsoft.com/office/drawing/2014/main" id="{1CCB7603-B8FA-B300-163D-E97B28171417}"/>
              </a:ext>
            </a:extLst>
          </p:cNvPr>
          <p:cNvSpPr txBox="1"/>
          <p:nvPr/>
        </p:nvSpPr>
        <p:spPr>
          <a:xfrm>
            <a:off x="967333" y="5329321"/>
            <a:ext cx="4537641" cy="369332"/>
          </a:xfrm>
          <a:prstGeom prst="rect">
            <a:avLst/>
          </a:prstGeom>
          <a:noFill/>
        </p:spPr>
        <p:txBody>
          <a:bodyPr wrap="square">
            <a:spAutoFit/>
          </a:bodyPr>
          <a:lstStyle/>
          <a:p>
            <a:r>
              <a:rPr lang="vi-VN" b="1">
                <a:latin typeface="Arial" panose="020B0604020202020204" pitchFamily="34" charset="0"/>
                <a:cs typeface="Arial" panose="020B0604020202020204" pitchFamily="34" charset="0"/>
              </a:rPr>
              <a:t>Tìm </a:t>
            </a:r>
            <a:r>
              <a:rPr lang="vi-VN" b="1" err="1">
                <a:latin typeface="Arial" panose="020B0604020202020204" pitchFamily="34" charset="0"/>
                <a:cs typeface="Arial" panose="020B0604020202020204" pitchFamily="34" charset="0"/>
              </a:rPr>
              <a:t>top</a:t>
            </a:r>
            <a:r>
              <a:rPr lang="vi-VN" b="1">
                <a:latin typeface="Arial" panose="020B0604020202020204" pitchFamily="34" charset="0"/>
                <a:cs typeface="Arial" panose="020B0604020202020204" pitchFamily="34" charset="0"/>
              </a:rPr>
              <a:t> 5 sản phẩm bán chạy nhất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197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err="1"/>
              <a:t>Cơ</a:t>
            </a:r>
            <a:r>
              <a:rPr lang="en-US"/>
              <a:t> </a:t>
            </a:r>
            <a:r>
              <a:rPr lang="en-US" err="1"/>
              <a:t>sở</a:t>
            </a:r>
            <a:r>
              <a:rPr lang="en-US"/>
              <a:t> </a:t>
            </a:r>
            <a:r>
              <a:rPr lang="en-US" err="1"/>
              <a:t>dữ</a:t>
            </a:r>
            <a:r>
              <a:rPr lang="en-US"/>
              <a:t> </a:t>
            </a:r>
            <a:r>
              <a:rPr lang="en-US" err="1"/>
              <a:t>liệu</a:t>
            </a:r>
            <a:r>
              <a:rPr lang="en-US"/>
              <a:t> </a:t>
            </a:r>
            <a:r>
              <a:rPr lang="en-US" err="1"/>
              <a:t>bán</a:t>
            </a:r>
            <a:r>
              <a:rPr lang="en-US"/>
              <a:t> bánh</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177813"/>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Bùi Tuấn Đạt 20225802</a:t>
            </a:r>
          </a:p>
          <a:p>
            <a:r>
              <a:rPr lang="en-US" sz="2800" b="0"/>
              <a:t>Nguyễn Tuấn Anh 20235650</a:t>
            </a:r>
          </a:p>
          <a:p>
            <a:endParaRPr lang="en-US" sz="2800" b="0"/>
          </a:p>
          <a:p>
            <a:r>
              <a:rPr lang="en-US" sz="2800" b="0"/>
              <a:t>	</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B8FBA-1FA6-99F5-C4D2-1A2AE0024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FD31B-003D-30E6-94E9-D694362EAD06}"/>
              </a:ext>
            </a:extLst>
          </p:cNvPr>
          <p:cNvSpPr>
            <a:spLocks noGrp="1"/>
          </p:cNvSpPr>
          <p:nvPr>
            <p:ph type="title"/>
          </p:nvPr>
        </p:nvSpPr>
        <p:spPr/>
        <p:txBody>
          <a:bodyPr/>
          <a:lstStyle/>
          <a:p>
            <a:r>
              <a:rPr lang="vi-VN"/>
              <a:t>3b</a:t>
            </a:r>
            <a:r>
              <a:rPr lang="en-US"/>
              <a:t>, </a:t>
            </a:r>
            <a:r>
              <a:rPr lang="en-US" err="1"/>
              <a:t>Phân</a:t>
            </a:r>
            <a:r>
              <a:rPr lang="en-US"/>
              <a:t> </a:t>
            </a:r>
            <a:r>
              <a:rPr lang="en-US" err="1"/>
              <a:t>tích</a:t>
            </a:r>
            <a:r>
              <a:rPr lang="en-US"/>
              <a:t> </a:t>
            </a:r>
            <a:r>
              <a:rPr lang="en-US" err="1"/>
              <a:t>chức</a:t>
            </a:r>
            <a:r>
              <a:rPr lang="en-US"/>
              <a:t> </a:t>
            </a:r>
            <a:r>
              <a:rPr lang="en-US" err="1"/>
              <a:t>năng</a:t>
            </a:r>
            <a:r>
              <a:rPr lang="vi-VN"/>
              <a:t> Quản lý</a:t>
            </a:r>
            <a:endParaRPr lang="en-US"/>
          </a:p>
        </p:txBody>
      </p:sp>
      <p:sp>
        <p:nvSpPr>
          <p:cNvPr id="6" name="Slide Number Placeholder 5">
            <a:extLst>
              <a:ext uri="{FF2B5EF4-FFF2-40B4-BE49-F238E27FC236}">
                <a16:creationId xmlns:a16="http://schemas.microsoft.com/office/drawing/2014/main" id="{9E50AA5F-B298-AFBA-77EC-0341C2815F63}"/>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5" name="Hộp Văn bản 4">
            <a:extLst>
              <a:ext uri="{FF2B5EF4-FFF2-40B4-BE49-F238E27FC236}">
                <a16:creationId xmlns:a16="http://schemas.microsoft.com/office/drawing/2014/main" id="{F8CEB6E7-91D1-E1D3-BB57-325B0088004C}"/>
              </a:ext>
            </a:extLst>
          </p:cNvPr>
          <p:cNvSpPr txBox="1"/>
          <p:nvPr/>
        </p:nvSpPr>
        <p:spPr>
          <a:xfrm>
            <a:off x="4159172" y="5724382"/>
            <a:ext cx="4537641" cy="369332"/>
          </a:xfrm>
          <a:prstGeom prst="rect">
            <a:avLst/>
          </a:prstGeom>
          <a:noFill/>
        </p:spPr>
        <p:txBody>
          <a:bodyPr wrap="square">
            <a:spAutoFit/>
          </a:bodyPr>
          <a:lstStyle/>
          <a:p>
            <a:r>
              <a:rPr lang="vi-VN" b="1">
                <a:latin typeface="Arial" panose="020B0604020202020204" pitchFamily="34" charset="0"/>
                <a:cs typeface="Arial" panose="020B0604020202020204" pitchFamily="34" charset="0"/>
              </a:rPr>
              <a:t>Tổng doanh thu</a:t>
            </a:r>
            <a:endParaRPr lang="en-US">
              <a:latin typeface="Arial" panose="020B0604020202020204" pitchFamily="34" charset="0"/>
              <a:cs typeface="Arial" panose="020B0604020202020204" pitchFamily="34" charset="0"/>
            </a:endParaRPr>
          </a:p>
        </p:txBody>
      </p:sp>
      <p:pic>
        <p:nvPicPr>
          <p:cNvPr id="15" name="Hình ảnh 14">
            <a:extLst>
              <a:ext uri="{FF2B5EF4-FFF2-40B4-BE49-F238E27FC236}">
                <a16:creationId xmlns:a16="http://schemas.microsoft.com/office/drawing/2014/main" id="{8F30799B-5AE2-D438-AB7C-937BC08FEC9F}"/>
              </a:ext>
            </a:extLst>
          </p:cNvPr>
          <p:cNvPicPr>
            <a:picLocks noChangeAspect="1"/>
          </p:cNvPicPr>
          <p:nvPr/>
        </p:nvPicPr>
        <p:blipFill>
          <a:blip r:embed="rId2"/>
          <a:stretch>
            <a:fillRect/>
          </a:stretch>
        </p:blipFill>
        <p:spPr>
          <a:xfrm>
            <a:off x="459960" y="984777"/>
            <a:ext cx="5366953" cy="2754231"/>
          </a:xfrm>
          <a:prstGeom prst="rect">
            <a:avLst/>
          </a:prstGeom>
        </p:spPr>
      </p:pic>
      <p:pic>
        <p:nvPicPr>
          <p:cNvPr id="4" name="Hình ảnh 3">
            <a:extLst>
              <a:ext uri="{FF2B5EF4-FFF2-40B4-BE49-F238E27FC236}">
                <a16:creationId xmlns:a16="http://schemas.microsoft.com/office/drawing/2014/main" id="{5E3BACEE-48FB-5FF2-C305-8D4BD58702EF}"/>
              </a:ext>
            </a:extLst>
          </p:cNvPr>
          <p:cNvPicPr>
            <a:picLocks noChangeAspect="1"/>
          </p:cNvPicPr>
          <p:nvPr/>
        </p:nvPicPr>
        <p:blipFill>
          <a:blip r:embed="rId3"/>
          <a:stretch>
            <a:fillRect/>
          </a:stretch>
        </p:blipFill>
        <p:spPr>
          <a:xfrm>
            <a:off x="6208997" y="984777"/>
            <a:ext cx="4975633" cy="2860406"/>
          </a:xfrm>
          <a:prstGeom prst="rect">
            <a:avLst/>
          </a:prstGeom>
        </p:spPr>
      </p:pic>
      <p:pic>
        <p:nvPicPr>
          <p:cNvPr id="8" name="Hình ảnh 7">
            <a:extLst>
              <a:ext uri="{FF2B5EF4-FFF2-40B4-BE49-F238E27FC236}">
                <a16:creationId xmlns:a16="http://schemas.microsoft.com/office/drawing/2014/main" id="{85BA6596-6B78-2324-5483-C59933B01982}"/>
              </a:ext>
            </a:extLst>
          </p:cNvPr>
          <p:cNvPicPr>
            <a:picLocks noChangeAspect="1"/>
          </p:cNvPicPr>
          <p:nvPr/>
        </p:nvPicPr>
        <p:blipFill>
          <a:blip r:embed="rId4"/>
          <a:stretch>
            <a:fillRect/>
          </a:stretch>
        </p:blipFill>
        <p:spPr>
          <a:xfrm>
            <a:off x="3143436" y="3339483"/>
            <a:ext cx="4288851" cy="2311642"/>
          </a:xfrm>
          <a:prstGeom prst="rect">
            <a:avLst/>
          </a:prstGeom>
        </p:spPr>
      </p:pic>
      <p:sp>
        <p:nvSpPr>
          <p:cNvPr id="7" name="Hộp Văn bản 6">
            <a:extLst>
              <a:ext uri="{FF2B5EF4-FFF2-40B4-BE49-F238E27FC236}">
                <a16:creationId xmlns:a16="http://schemas.microsoft.com/office/drawing/2014/main" id="{A5FD581A-BA79-E283-49D1-5C578BB0E53D}"/>
              </a:ext>
            </a:extLst>
          </p:cNvPr>
          <p:cNvSpPr txBox="1"/>
          <p:nvPr/>
        </p:nvSpPr>
        <p:spPr>
          <a:xfrm>
            <a:off x="9222861" y="3205647"/>
            <a:ext cx="2743200" cy="646331"/>
          </a:xfrm>
          <a:prstGeom prst="rect">
            <a:avLst/>
          </a:prstGeom>
          <a:noFill/>
        </p:spPr>
        <p:txBody>
          <a:bodyPr wrap="square">
            <a:spAutoFit/>
          </a:bodyPr>
          <a:lstStyle/>
          <a:p>
            <a:r>
              <a:rPr lang="vi-VN" b="1">
                <a:latin typeface="Arial" panose="020B0604020202020204" pitchFamily="34" charset="0"/>
                <a:cs typeface="Arial" panose="020B0604020202020204" pitchFamily="34" charset="0"/>
              </a:rPr>
              <a:t>Đánh giá trung bình từng loại bánh</a:t>
            </a:r>
            <a:endParaRPr lang="en-US">
              <a:latin typeface="Arial" panose="020B0604020202020204" pitchFamily="34" charset="0"/>
              <a:cs typeface="Arial" panose="020B0604020202020204" pitchFamily="34" charset="0"/>
            </a:endParaRPr>
          </a:p>
        </p:txBody>
      </p:sp>
      <p:sp>
        <p:nvSpPr>
          <p:cNvPr id="9" name="Hộp Văn bản 8">
            <a:extLst>
              <a:ext uri="{FF2B5EF4-FFF2-40B4-BE49-F238E27FC236}">
                <a16:creationId xmlns:a16="http://schemas.microsoft.com/office/drawing/2014/main" id="{0FCA9CBE-5E46-4221-B9F7-52698036EE8B}"/>
              </a:ext>
            </a:extLst>
          </p:cNvPr>
          <p:cNvSpPr txBox="1"/>
          <p:nvPr/>
        </p:nvSpPr>
        <p:spPr>
          <a:xfrm>
            <a:off x="735900" y="3851978"/>
            <a:ext cx="2570719" cy="646331"/>
          </a:xfrm>
          <a:prstGeom prst="rect">
            <a:avLst/>
          </a:prstGeom>
          <a:noFill/>
        </p:spPr>
        <p:txBody>
          <a:bodyPr wrap="square">
            <a:spAutoFit/>
          </a:bodyPr>
          <a:lstStyle/>
          <a:p>
            <a:r>
              <a:rPr lang="vi-VN" b="1">
                <a:latin typeface="Arial" panose="020B0604020202020204" pitchFamily="34" charset="0"/>
                <a:cs typeface="Arial" panose="020B0604020202020204" pitchFamily="34" charset="0"/>
              </a:rPr>
              <a:t>Tháng bán được nhiều bánh nhất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58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D4CD5-C71E-5CEB-FE80-A54301D800E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92874DE-92AA-5F5C-E945-856D79825730}"/>
              </a:ext>
            </a:extLst>
          </p:cNvPr>
          <p:cNvSpPr>
            <a:spLocks noGrp="1"/>
          </p:cNvSpPr>
          <p:nvPr>
            <p:ph type="title"/>
          </p:nvPr>
        </p:nvSpPr>
        <p:spPr>
          <a:xfrm>
            <a:off x="3788898" y="2461846"/>
            <a:ext cx="4614203" cy="1934307"/>
          </a:xfrm>
        </p:spPr>
        <p:txBody>
          <a:bodyPr/>
          <a:lstStyle/>
          <a:p>
            <a:r>
              <a:rPr lang="vi-VN"/>
              <a:t>4, </a:t>
            </a:r>
            <a:r>
              <a:rPr lang="vi-VN" err="1"/>
              <a:t>Demo</a:t>
            </a:r>
            <a:r>
              <a:rPr lang="vi-VN"/>
              <a:t> chương trình</a:t>
            </a:r>
            <a:endParaRPr lang="en-US"/>
          </a:p>
        </p:txBody>
      </p:sp>
    </p:spTree>
    <p:extLst>
      <p:ext uri="{BB962C8B-B14F-4D97-AF65-F5344CB8AC3E}">
        <p14:creationId xmlns:p14="http://schemas.microsoft.com/office/powerpoint/2010/main" val="3991962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270CB-9303-C9C2-8174-44364C748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C9E6E-98A2-7043-D892-691DC1BD4D11}"/>
              </a:ext>
            </a:extLst>
          </p:cNvPr>
          <p:cNvSpPr>
            <a:spLocks noGrp="1"/>
          </p:cNvSpPr>
          <p:nvPr>
            <p:ph type="title"/>
          </p:nvPr>
        </p:nvSpPr>
        <p:spPr/>
        <p:txBody>
          <a:bodyPr/>
          <a:lstStyle/>
          <a:p>
            <a:r>
              <a:rPr lang="vi-VN"/>
              <a:t>4a. </a:t>
            </a:r>
            <a:r>
              <a:rPr lang="vi-VN" err="1"/>
              <a:t>Trigger</a:t>
            </a:r>
            <a:endParaRPr lang="en-US"/>
          </a:p>
        </p:txBody>
      </p:sp>
      <p:sp>
        <p:nvSpPr>
          <p:cNvPr id="5" name="Slide Number Placeholder 4">
            <a:extLst>
              <a:ext uri="{FF2B5EF4-FFF2-40B4-BE49-F238E27FC236}">
                <a16:creationId xmlns:a16="http://schemas.microsoft.com/office/drawing/2014/main" id="{A4492438-98D9-F7E7-3978-155FCD5125C4}"/>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4" name="Hộp Văn bản 3">
            <a:extLst>
              <a:ext uri="{FF2B5EF4-FFF2-40B4-BE49-F238E27FC236}">
                <a16:creationId xmlns:a16="http://schemas.microsoft.com/office/drawing/2014/main" id="{452B1490-C2DF-33BC-4CDC-C99F2B3E80D5}"/>
              </a:ext>
            </a:extLst>
          </p:cNvPr>
          <p:cNvSpPr txBox="1"/>
          <p:nvPr/>
        </p:nvSpPr>
        <p:spPr>
          <a:xfrm>
            <a:off x="175491" y="1222530"/>
            <a:ext cx="8682182" cy="1231106"/>
          </a:xfrm>
          <a:prstGeom prst="rect">
            <a:avLst/>
          </a:prstGeom>
          <a:noFill/>
        </p:spPr>
        <p:txBody>
          <a:bodyPr wrap="square">
            <a:spAutoFit/>
          </a:bodyPr>
          <a:lstStyle/>
          <a:p>
            <a:pPr rtl="0">
              <a:buNone/>
            </a:pPr>
            <a:r>
              <a:rPr lang="en-US" sz="2000" b="1" i="0" u="none" strike="noStrike">
                <a:solidFill>
                  <a:srgbClr val="000000"/>
                </a:solidFill>
                <a:effectLst/>
                <a:latin typeface="Arial" panose="020B0604020202020204" pitchFamily="34" charset="0"/>
              </a:rPr>
              <a:t>1, </a:t>
            </a:r>
            <a:r>
              <a:rPr lang="en-US" sz="2000" b="1" i="0" u="none" strike="noStrike" err="1">
                <a:solidFill>
                  <a:srgbClr val="000000"/>
                </a:solidFill>
                <a:effectLst/>
                <a:latin typeface="Arial" panose="020B0604020202020204" pitchFamily="34" charset="0"/>
              </a:rPr>
              <a:t>Khách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đăng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nhập</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thông</a:t>
            </a:r>
            <a:r>
              <a:rPr lang="en-US" sz="2000" b="1" i="0" u="none" strike="noStrike">
                <a:solidFill>
                  <a:srgbClr val="000000"/>
                </a:solidFill>
                <a:effectLst/>
                <a:latin typeface="Arial" panose="020B0604020202020204" pitchFamily="34" charset="0"/>
              </a:rPr>
              <a:t> tin </a:t>
            </a:r>
            <a:r>
              <a:rPr lang="en-US" sz="2000" b="1" i="0" u="none" strike="noStrike" err="1">
                <a:solidFill>
                  <a:srgbClr val="000000"/>
                </a:solidFill>
                <a:effectLst/>
                <a:latin typeface="Arial" panose="020B0604020202020204" pitchFamily="34" charset="0"/>
              </a:rPr>
              <a:t>cá</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nhân</a:t>
            </a:r>
            <a:endParaRPr lang="en-US" b="0">
              <a:effectLst/>
            </a:endParaRPr>
          </a:p>
          <a:p>
            <a:pPr rtl="0">
              <a:buNone/>
            </a:pPr>
            <a:r>
              <a:rPr lang="en-US" sz="1800" b="1" i="0" u="none" strike="noStrike" err="1">
                <a:solidFill>
                  <a:srgbClr val="000000"/>
                </a:solidFill>
                <a:effectLst/>
                <a:latin typeface="Arial" panose="020B0604020202020204" pitchFamily="34" charset="0"/>
              </a:rPr>
              <a:t>nhập</a:t>
            </a:r>
            <a:r>
              <a:rPr lang="en-US" sz="1800" b="1" i="0" u="none" strike="noStrike">
                <a:solidFill>
                  <a:srgbClr val="000000"/>
                </a:solidFill>
                <a:effectLst/>
                <a:latin typeface="Arial" panose="020B0604020202020204" pitchFamily="34" charset="0"/>
              </a:rPr>
              <a:t> customer → (</a:t>
            </a:r>
            <a:r>
              <a:rPr lang="en-US" sz="1800" b="1" i="0" u="none" strike="noStrike" err="1">
                <a:solidFill>
                  <a:srgbClr val="000000"/>
                </a:solidFill>
                <a:effectLst/>
                <a:latin typeface="Arial" panose="020B0604020202020204" pitchFamily="34" charset="0"/>
              </a:rPr>
              <a:t>bảng</a:t>
            </a:r>
            <a:r>
              <a:rPr lang="en-US" sz="1800" b="1" i="0" u="none" strike="noStrike">
                <a:solidFill>
                  <a:srgbClr val="000000"/>
                </a:solidFill>
                <a:effectLst/>
                <a:latin typeface="Arial" panose="020B0604020202020204" pitchFamily="34" charset="0"/>
              </a:rPr>
              <a:t> </a:t>
            </a:r>
            <a:r>
              <a:rPr lang="en-US" sz="1800" b="1" i="0" u="none" strike="noStrike" err="1">
                <a:solidFill>
                  <a:srgbClr val="000000"/>
                </a:solidFill>
                <a:effectLst/>
                <a:latin typeface="Arial" panose="020B0604020202020204" pitchFamily="34" charset="0"/>
              </a:rPr>
              <a:t>customer_order</a:t>
            </a:r>
            <a:r>
              <a:rPr lang="en-US" sz="1800" b="1" i="0" u="none" strike="noStrike">
                <a:solidFill>
                  <a:srgbClr val="000000"/>
                </a:solidFill>
                <a:effectLst/>
                <a:latin typeface="Arial" panose="020B0604020202020204" pitchFamily="34" charset="0"/>
              </a:rPr>
              <a:t> </a:t>
            </a:r>
            <a:r>
              <a:rPr lang="en-US" sz="1800" b="1" i="0" u="none" strike="noStrike" err="1">
                <a:solidFill>
                  <a:srgbClr val="000000"/>
                </a:solidFill>
                <a:effectLst/>
                <a:latin typeface="Arial" panose="020B0604020202020204" pitchFamily="34" charset="0"/>
              </a:rPr>
              <a:t>xuất</a:t>
            </a:r>
            <a:r>
              <a:rPr lang="en-US" sz="1800" b="1" i="0" u="none" strike="noStrike">
                <a:solidFill>
                  <a:srgbClr val="000000"/>
                </a:solidFill>
                <a:effectLst/>
                <a:latin typeface="Arial" panose="020B0604020202020204" pitchFamily="34" charset="0"/>
              </a:rPr>
              <a:t> </a:t>
            </a:r>
            <a:r>
              <a:rPr lang="en-US" sz="1800" b="1" i="0" u="none" strike="noStrike" err="1">
                <a:solidFill>
                  <a:srgbClr val="000000"/>
                </a:solidFill>
                <a:effectLst/>
                <a:latin typeface="Arial" panose="020B0604020202020204" pitchFamily="34" charset="0"/>
              </a:rPr>
              <a:t>hiện</a:t>
            </a:r>
            <a:r>
              <a:rPr lang="en-US" sz="1800" b="1" i="0" u="none" strike="noStrike">
                <a:solidFill>
                  <a:srgbClr val="000000"/>
                </a:solidFill>
                <a:effectLst/>
                <a:latin typeface="Arial" panose="020B0604020202020204" pitchFamily="34" charset="0"/>
              </a:rPr>
              <a:t> </a:t>
            </a:r>
            <a:r>
              <a:rPr lang="en-US" sz="1800" b="1" i="0" u="none" strike="noStrike" err="1">
                <a:solidFill>
                  <a:srgbClr val="000000"/>
                </a:solidFill>
                <a:effectLst/>
                <a:latin typeface="Arial" panose="020B0604020202020204" pitchFamily="34" charset="0"/>
              </a:rPr>
              <a:t>customer_id</a:t>
            </a:r>
            <a:r>
              <a:rPr lang="en-US" sz="1800" b="1" i="0" u="none" strike="noStrike">
                <a:solidFill>
                  <a:srgbClr val="000000"/>
                </a:solidFill>
                <a:effectLst/>
                <a:latin typeface="Arial" panose="020B0604020202020204" pitchFamily="34" charset="0"/>
              </a:rPr>
              <a:t> </a:t>
            </a:r>
            <a:r>
              <a:rPr lang="en-US" sz="1800" b="1" i="0" u="none" strike="noStrike" err="1">
                <a:solidFill>
                  <a:srgbClr val="000000"/>
                </a:solidFill>
                <a:effectLst/>
                <a:latin typeface="Arial" panose="020B0604020202020204" pitchFamily="34" charset="0"/>
              </a:rPr>
              <a:t>và</a:t>
            </a:r>
            <a:r>
              <a:rPr lang="en-US" sz="1800" b="1" i="0" u="none" strike="noStrike">
                <a:solidFill>
                  <a:srgbClr val="000000"/>
                </a:solidFill>
                <a:effectLst/>
                <a:latin typeface="Arial" panose="020B0604020202020204" pitchFamily="34" charset="0"/>
              </a:rPr>
              <a:t> </a:t>
            </a:r>
            <a:r>
              <a:rPr lang="en-US" sz="1800" b="1" i="0" u="none" strike="noStrike" err="1">
                <a:solidFill>
                  <a:srgbClr val="000000"/>
                </a:solidFill>
                <a:effectLst/>
                <a:latin typeface="Arial" panose="020B0604020202020204" pitchFamily="34" charset="0"/>
              </a:rPr>
              <a:t>order_id</a:t>
            </a:r>
            <a:r>
              <a:rPr lang="en-US" sz="1800" b="1" i="0" u="none" strike="noStrike">
                <a:solidFill>
                  <a:srgbClr val="000000"/>
                </a:solidFill>
                <a:effectLst/>
                <a:latin typeface="Arial" panose="020B0604020202020204" pitchFamily="34" charset="0"/>
              </a:rPr>
              <a:t>)</a:t>
            </a:r>
            <a:endParaRPr lang="en-US" b="0">
              <a:effectLst/>
            </a:endParaRPr>
          </a:p>
          <a:p>
            <a:pPr>
              <a:buNone/>
            </a:pPr>
            <a:br>
              <a:rPr lang="en-US"/>
            </a:br>
            <a:endParaRPr lang="en-US"/>
          </a:p>
        </p:txBody>
      </p:sp>
      <p:pic>
        <p:nvPicPr>
          <p:cNvPr id="2050" name="Picture 2">
            <a:extLst>
              <a:ext uri="{FF2B5EF4-FFF2-40B4-BE49-F238E27FC236}">
                <a16:creationId xmlns:a16="http://schemas.microsoft.com/office/drawing/2014/main" id="{199DD400-FF96-AAE2-C177-EBAD9FD80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08" y="2101119"/>
            <a:ext cx="4191254" cy="3957931"/>
          </a:xfrm>
          <a:prstGeom prst="rect">
            <a:avLst/>
          </a:prstGeom>
          <a:noFill/>
          <a:extLst>
            <a:ext uri="{909E8E84-426E-40DD-AFC4-6F175D3DCCD1}">
              <a14:hiddenFill xmlns:a14="http://schemas.microsoft.com/office/drawing/2010/main">
                <a:solidFill>
                  <a:srgbClr val="FFFFFF"/>
                </a:solidFill>
              </a14:hiddenFill>
            </a:ext>
          </a:extLst>
        </p:spPr>
      </p:pic>
      <p:pic>
        <p:nvPicPr>
          <p:cNvPr id="7" name="Hình ảnh 6">
            <a:extLst>
              <a:ext uri="{FF2B5EF4-FFF2-40B4-BE49-F238E27FC236}">
                <a16:creationId xmlns:a16="http://schemas.microsoft.com/office/drawing/2014/main" id="{7C1305C3-B810-6040-F8FD-627F339B1A40}"/>
              </a:ext>
            </a:extLst>
          </p:cNvPr>
          <p:cNvPicPr>
            <a:picLocks noChangeAspect="1"/>
          </p:cNvPicPr>
          <p:nvPr/>
        </p:nvPicPr>
        <p:blipFill>
          <a:blip r:embed="rId3"/>
          <a:stretch>
            <a:fillRect/>
          </a:stretch>
        </p:blipFill>
        <p:spPr>
          <a:xfrm>
            <a:off x="4265179" y="2017991"/>
            <a:ext cx="7634532" cy="1745207"/>
          </a:xfrm>
          <a:prstGeom prst="rect">
            <a:avLst/>
          </a:prstGeom>
        </p:spPr>
      </p:pic>
      <p:cxnSp>
        <p:nvCxnSpPr>
          <p:cNvPr id="11" name="Đường nối Thẳng 10">
            <a:extLst>
              <a:ext uri="{FF2B5EF4-FFF2-40B4-BE49-F238E27FC236}">
                <a16:creationId xmlns:a16="http://schemas.microsoft.com/office/drawing/2014/main" id="{C2518E42-03CE-AD68-B535-6A8A3D09BBDF}"/>
              </a:ext>
            </a:extLst>
          </p:cNvPr>
          <p:cNvCxnSpPr>
            <a:cxnSpLocks/>
          </p:cNvCxnSpPr>
          <p:nvPr/>
        </p:nvCxnSpPr>
        <p:spPr>
          <a:xfrm flipH="1">
            <a:off x="4285673" y="3352800"/>
            <a:ext cx="756759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Đường nối Thẳng 14">
            <a:extLst>
              <a:ext uri="{FF2B5EF4-FFF2-40B4-BE49-F238E27FC236}">
                <a16:creationId xmlns:a16="http://schemas.microsoft.com/office/drawing/2014/main" id="{BA5D5A1A-A09C-4B81-7228-783132B35522}"/>
              </a:ext>
            </a:extLst>
          </p:cNvPr>
          <p:cNvCxnSpPr>
            <a:cxnSpLocks/>
          </p:cNvCxnSpPr>
          <p:nvPr/>
        </p:nvCxnSpPr>
        <p:spPr>
          <a:xfrm>
            <a:off x="4285673" y="3177309"/>
            <a:ext cx="7614038" cy="0"/>
          </a:xfrm>
          <a:prstGeom prst="line">
            <a:avLst/>
          </a:prstGeom>
        </p:spPr>
        <p:style>
          <a:lnRef idx="3">
            <a:schemeClr val="accent2"/>
          </a:lnRef>
          <a:fillRef idx="0">
            <a:schemeClr val="accent2"/>
          </a:fillRef>
          <a:effectRef idx="2">
            <a:schemeClr val="accent2"/>
          </a:effectRef>
          <a:fontRef idx="minor">
            <a:schemeClr val="tx1"/>
          </a:fontRef>
        </p:style>
      </p:cxnSp>
      <p:pic>
        <p:nvPicPr>
          <p:cNvPr id="18" name="Hình ảnh 17">
            <a:extLst>
              <a:ext uri="{FF2B5EF4-FFF2-40B4-BE49-F238E27FC236}">
                <a16:creationId xmlns:a16="http://schemas.microsoft.com/office/drawing/2014/main" id="{15FDE50D-EAD4-6615-1F6F-CF75BC03F3A3}"/>
              </a:ext>
            </a:extLst>
          </p:cNvPr>
          <p:cNvPicPr>
            <a:picLocks noChangeAspect="1"/>
          </p:cNvPicPr>
          <p:nvPr/>
        </p:nvPicPr>
        <p:blipFill>
          <a:blip r:embed="rId4"/>
          <a:stretch>
            <a:fillRect/>
          </a:stretch>
        </p:blipFill>
        <p:spPr>
          <a:xfrm>
            <a:off x="4216401" y="4558659"/>
            <a:ext cx="7752581" cy="1678113"/>
          </a:xfrm>
          <a:prstGeom prst="rect">
            <a:avLst/>
          </a:prstGeom>
        </p:spPr>
      </p:pic>
      <p:cxnSp>
        <p:nvCxnSpPr>
          <p:cNvPr id="20" name="Đường nối Thẳng 19">
            <a:extLst>
              <a:ext uri="{FF2B5EF4-FFF2-40B4-BE49-F238E27FC236}">
                <a16:creationId xmlns:a16="http://schemas.microsoft.com/office/drawing/2014/main" id="{E9CBB5AB-CFA4-502E-69FB-960F3BB5C75F}"/>
              </a:ext>
            </a:extLst>
          </p:cNvPr>
          <p:cNvCxnSpPr/>
          <p:nvPr/>
        </p:nvCxnSpPr>
        <p:spPr>
          <a:xfrm>
            <a:off x="4368800" y="5643418"/>
            <a:ext cx="0" cy="25861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Đường nối Thẳng 21">
            <a:extLst>
              <a:ext uri="{FF2B5EF4-FFF2-40B4-BE49-F238E27FC236}">
                <a16:creationId xmlns:a16="http://schemas.microsoft.com/office/drawing/2014/main" id="{0F0F72A3-D226-47FF-34C1-0661B9661412}"/>
              </a:ext>
            </a:extLst>
          </p:cNvPr>
          <p:cNvCxnSpPr/>
          <p:nvPr/>
        </p:nvCxnSpPr>
        <p:spPr>
          <a:xfrm>
            <a:off x="4378036" y="5671127"/>
            <a:ext cx="752167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Đường nối Thẳng 23">
            <a:extLst>
              <a:ext uri="{FF2B5EF4-FFF2-40B4-BE49-F238E27FC236}">
                <a16:creationId xmlns:a16="http://schemas.microsoft.com/office/drawing/2014/main" id="{6CC8658E-63C9-A321-549F-295A1ABCF7D1}"/>
              </a:ext>
            </a:extLst>
          </p:cNvPr>
          <p:cNvCxnSpPr>
            <a:cxnSpLocks/>
          </p:cNvCxnSpPr>
          <p:nvPr/>
        </p:nvCxnSpPr>
        <p:spPr>
          <a:xfrm>
            <a:off x="4368800" y="5902036"/>
            <a:ext cx="753091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Đường nối Thẳng 27">
            <a:extLst>
              <a:ext uri="{FF2B5EF4-FFF2-40B4-BE49-F238E27FC236}">
                <a16:creationId xmlns:a16="http://schemas.microsoft.com/office/drawing/2014/main" id="{1DF689A6-D4AA-C1B2-31E9-600F34AA8D43}"/>
              </a:ext>
            </a:extLst>
          </p:cNvPr>
          <p:cNvCxnSpPr/>
          <p:nvPr/>
        </p:nvCxnSpPr>
        <p:spPr>
          <a:xfrm flipV="1">
            <a:off x="11899711" y="5643418"/>
            <a:ext cx="0" cy="258618"/>
          </a:xfrm>
          <a:prstGeom prst="line">
            <a:avLst/>
          </a:prstGeom>
        </p:spPr>
        <p:style>
          <a:lnRef idx="3">
            <a:schemeClr val="accent2"/>
          </a:lnRef>
          <a:fillRef idx="0">
            <a:schemeClr val="accent2"/>
          </a:fillRef>
          <a:effectRef idx="2">
            <a:schemeClr val="accent2"/>
          </a:effectRef>
          <a:fontRef idx="minor">
            <a:schemeClr val="tx1"/>
          </a:fontRef>
        </p:style>
      </p:cxnSp>
      <p:sp>
        <p:nvSpPr>
          <p:cNvPr id="31" name="Mũi tên: Xuống 30">
            <a:extLst>
              <a:ext uri="{FF2B5EF4-FFF2-40B4-BE49-F238E27FC236}">
                <a16:creationId xmlns:a16="http://schemas.microsoft.com/office/drawing/2014/main" id="{A9AAB56C-D8A8-A0C2-73CD-541A0E969E65}"/>
              </a:ext>
            </a:extLst>
          </p:cNvPr>
          <p:cNvSpPr/>
          <p:nvPr/>
        </p:nvSpPr>
        <p:spPr>
          <a:xfrm>
            <a:off x="7583157" y="3951073"/>
            <a:ext cx="794327" cy="4782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745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AD2C5-4D25-E228-3522-5DAF9072C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45E69-2257-27E6-754D-D76E56865FD7}"/>
              </a:ext>
            </a:extLst>
          </p:cNvPr>
          <p:cNvSpPr>
            <a:spLocks noGrp="1"/>
          </p:cNvSpPr>
          <p:nvPr>
            <p:ph type="title"/>
          </p:nvPr>
        </p:nvSpPr>
        <p:spPr/>
        <p:txBody>
          <a:bodyPr/>
          <a:lstStyle/>
          <a:p>
            <a:r>
              <a:rPr lang="vi-VN"/>
              <a:t>4a. </a:t>
            </a:r>
            <a:r>
              <a:rPr lang="vi-VN" err="1"/>
              <a:t>Trigger</a:t>
            </a:r>
            <a:endParaRPr lang="en-US"/>
          </a:p>
        </p:txBody>
      </p:sp>
      <p:sp>
        <p:nvSpPr>
          <p:cNvPr id="5" name="Slide Number Placeholder 4">
            <a:extLst>
              <a:ext uri="{FF2B5EF4-FFF2-40B4-BE49-F238E27FC236}">
                <a16:creationId xmlns:a16="http://schemas.microsoft.com/office/drawing/2014/main" id="{DA111C99-ED18-A50C-F7DD-BAD09054FBE1}"/>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4" name="Hộp Văn bản 3">
            <a:extLst>
              <a:ext uri="{FF2B5EF4-FFF2-40B4-BE49-F238E27FC236}">
                <a16:creationId xmlns:a16="http://schemas.microsoft.com/office/drawing/2014/main" id="{79D36463-A483-F3A8-4226-020B9599A99F}"/>
              </a:ext>
            </a:extLst>
          </p:cNvPr>
          <p:cNvSpPr txBox="1"/>
          <p:nvPr/>
        </p:nvSpPr>
        <p:spPr>
          <a:xfrm>
            <a:off x="175491" y="1222530"/>
            <a:ext cx="8682182" cy="954107"/>
          </a:xfrm>
          <a:prstGeom prst="rect">
            <a:avLst/>
          </a:prstGeom>
          <a:noFill/>
        </p:spPr>
        <p:txBody>
          <a:bodyPr wrap="square">
            <a:spAutoFit/>
          </a:bodyPr>
          <a:lstStyle/>
          <a:p>
            <a:pPr rtl="0">
              <a:buNone/>
            </a:pPr>
            <a:r>
              <a:rPr lang="en-US" sz="2000" b="1">
                <a:solidFill>
                  <a:srgbClr val="000000"/>
                </a:solidFill>
                <a:latin typeface="Arial" panose="020B0604020202020204" pitchFamily="34" charset="0"/>
              </a:rPr>
              <a:t>2</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Khách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chọn</a:t>
            </a:r>
            <a:r>
              <a:rPr lang="en-US" sz="2000" b="1" i="0" u="none" strike="noStrike">
                <a:solidFill>
                  <a:srgbClr val="000000"/>
                </a:solidFill>
                <a:effectLst/>
                <a:latin typeface="Arial" panose="020B0604020202020204" pitchFamily="34" charset="0"/>
              </a:rPr>
              <a:t> bánh </a:t>
            </a:r>
            <a:r>
              <a:rPr lang="en-US" sz="2000" b="1" i="0" u="none" strike="noStrike" err="1">
                <a:solidFill>
                  <a:srgbClr val="000000"/>
                </a:solidFill>
                <a:effectLst/>
                <a:latin typeface="Arial" panose="020B0604020202020204" pitchFamily="34" charset="0"/>
              </a:rPr>
              <a:t>và</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cho</a:t>
            </a:r>
            <a:r>
              <a:rPr lang="en-US" sz="2000" b="1" i="0" u="none" strike="noStrike">
                <a:solidFill>
                  <a:srgbClr val="000000"/>
                </a:solidFill>
                <a:effectLst/>
                <a:latin typeface="Arial" panose="020B0604020202020204" pitchFamily="34" charset="0"/>
              </a:rPr>
              <a:t> bánh </a:t>
            </a:r>
            <a:r>
              <a:rPr lang="en-US" sz="2000" b="1" i="0" u="none" strike="noStrike" err="1">
                <a:solidFill>
                  <a:srgbClr val="000000"/>
                </a:solidFill>
                <a:effectLst/>
                <a:latin typeface="Arial" panose="020B0604020202020204" pitchFamily="34" charset="0"/>
              </a:rPr>
              <a:t>vào</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giỏ</a:t>
            </a:r>
            <a:endParaRPr lang="en-US" b="0">
              <a:effectLst/>
            </a:endParaRPr>
          </a:p>
          <a:p>
            <a:pPr>
              <a:buNone/>
            </a:pPr>
            <a:br>
              <a:rPr lang="en-US"/>
            </a:br>
            <a:endParaRPr lang="en-US"/>
          </a:p>
        </p:txBody>
      </p:sp>
      <p:sp>
        <p:nvSpPr>
          <p:cNvPr id="6" name="Hộp Văn bản 5">
            <a:extLst>
              <a:ext uri="{FF2B5EF4-FFF2-40B4-BE49-F238E27FC236}">
                <a16:creationId xmlns:a16="http://schemas.microsoft.com/office/drawing/2014/main" id="{50D07966-CC96-791F-BC5A-C5567D4160E7}"/>
              </a:ext>
            </a:extLst>
          </p:cNvPr>
          <p:cNvSpPr txBox="1"/>
          <p:nvPr/>
        </p:nvSpPr>
        <p:spPr>
          <a:xfrm>
            <a:off x="175490" y="1699583"/>
            <a:ext cx="11351492" cy="2585323"/>
          </a:xfrm>
          <a:prstGeom prst="rect">
            <a:avLst/>
          </a:prstGeom>
          <a:noFill/>
        </p:spPr>
        <p:txBody>
          <a:bodyPr wrap="square">
            <a:spAutoFit/>
          </a:bodyPr>
          <a:lstStyle/>
          <a:p>
            <a:pPr rtl="0">
              <a:buNone/>
            </a:pPr>
            <a:r>
              <a:rPr lang="en-US" sz="1800" b="0" i="0" u="none" strike="noStrike" err="1">
                <a:solidFill>
                  <a:srgbClr val="000000"/>
                </a:solidFill>
                <a:effectLst/>
                <a:highlight>
                  <a:srgbClr val="FFFF00"/>
                </a:highlight>
                <a:latin typeface="Arial" panose="020B0604020202020204" pitchFamily="34" charset="0"/>
              </a:rPr>
              <a:t>Yêu</a:t>
            </a:r>
            <a:r>
              <a:rPr lang="en-US" sz="1800" b="0" i="0" u="none" strike="noStrike">
                <a:solidFill>
                  <a:srgbClr val="000000"/>
                </a:solidFill>
                <a:effectLst/>
                <a:highlight>
                  <a:srgbClr val="FFFF00"/>
                </a:highlight>
                <a:latin typeface="Arial" panose="020B0604020202020204" pitchFamily="34" charset="0"/>
              </a:rPr>
              <a:t> </a:t>
            </a:r>
            <a:r>
              <a:rPr lang="en-US" sz="1800" b="0" i="0" u="none" strike="noStrike" err="1">
                <a:solidFill>
                  <a:srgbClr val="000000"/>
                </a:solidFill>
                <a:effectLst/>
                <a:highlight>
                  <a:srgbClr val="FFFF00"/>
                </a:highlight>
                <a:latin typeface="Arial" panose="020B0604020202020204" pitchFamily="34" charset="0"/>
              </a:rPr>
              <a:t>cầu</a:t>
            </a:r>
            <a:r>
              <a:rPr lang="en-US" sz="1800" b="0" i="0" u="none" strike="noStrike">
                <a:solidFill>
                  <a:srgbClr val="000000"/>
                </a:solidFill>
                <a:effectLst/>
                <a:highlight>
                  <a:srgbClr val="FFFF00"/>
                </a:highlight>
                <a:latin typeface="Arial" panose="020B0604020202020204" pitchFamily="34" charset="0"/>
              </a:rPr>
              <a:t>: </a:t>
            </a:r>
          </a:p>
          <a:p>
            <a:r>
              <a:rPr lang="en-US">
                <a:solidFill>
                  <a:srgbClr val="000000"/>
                </a:solidFill>
                <a:latin typeface="Arial" panose="020B0604020202020204" pitchFamily="34" charset="0"/>
              </a:rPr>
              <a:t>- Ở</a:t>
            </a:r>
            <a:r>
              <a:rPr lang="vi-VN" sz="1800" b="0" i="0" u="none" strike="noStrike">
                <a:solidFill>
                  <a:srgbClr val="000000"/>
                </a:solidFill>
                <a:effectLst/>
                <a:latin typeface="Arial" panose="020B0604020202020204" pitchFamily="34" charset="0"/>
              </a:rPr>
              <a:t> bảng </a:t>
            </a:r>
            <a:r>
              <a:rPr lang="vi-VN" err="1">
                <a:solidFill>
                  <a:srgbClr val="188038"/>
                </a:solidFill>
                <a:latin typeface="Roboto Mono" panose="020F0502020204030204" pitchFamily="49" charset="0"/>
              </a:rPr>
              <a:t>orderdetail</a:t>
            </a:r>
            <a:r>
              <a:rPr lang="vi-VN" sz="1800" b="0" i="0" u="none" strike="noStrike">
                <a:solidFill>
                  <a:srgbClr val="000000"/>
                </a:solidFill>
                <a:effectLst/>
                <a:latin typeface="Arial" panose="020B0604020202020204" pitchFamily="34" charset="0"/>
              </a:rPr>
              <a:t>, sau khi có </a:t>
            </a:r>
            <a:r>
              <a:rPr lang="vi-VN" sz="1800" b="0" i="0" u="none" strike="noStrike" err="1">
                <a:solidFill>
                  <a:srgbClr val="000000"/>
                </a:solidFill>
                <a:effectLst/>
                <a:latin typeface="Arial" panose="020B0604020202020204" pitchFamily="34" charset="0"/>
              </a:rPr>
              <a:t>order_id</a:t>
            </a:r>
            <a:r>
              <a:rPr lang="vi-VN" sz="1800" b="0" i="0" u="none" strike="noStrike">
                <a:solidFill>
                  <a:srgbClr val="000000"/>
                </a:solidFill>
                <a:effectLst/>
                <a:latin typeface="Arial" panose="020B0604020202020204" pitchFamily="34" charset="0"/>
              </a:rPr>
              <a:t> → </a:t>
            </a:r>
            <a:r>
              <a:rPr lang="en-US" sz="1800" b="0" i="0" u="none" strike="noStrike">
                <a:solidFill>
                  <a:srgbClr val="000000"/>
                </a:solidFill>
                <a:effectLst/>
                <a:latin typeface="Arial" panose="020B0604020202020204" pitchFamily="34" charset="0"/>
              </a:rPr>
              <a:t>(</a:t>
            </a:r>
            <a:r>
              <a:rPr lang="en-US" sz="1800" b="0" i="0" u="none" strike="noStrike" err="1">
                <a:solidFill>
                  <a:srgbClr val="000000"/>
                </a:solidFill>
                <a:effectLst/>
                <a:latin typeface="Arial" panose="020B0604020202020204" pitchFamily="34" charset="0"/>
              </a:rPr>
              <a:t>chọn</a:t>
            </a:r>
            <a:r>
              <a:rPr lang="en-US" sz="1800" b="0" i="0" u="none" strike="noStrike">
                <a:solidFill>
                  <a:srgbClr val="000000"/>
                </a:solidFill>
                <a:effectLst/>
                <a:latin typeface="Arial" panose="020B0604020202020204" pitchFamily="34" charset="0"/>
              </a:rPr>
              <a:t> bánh) </a:t>
            </a:r>
            <a:r>
              <a:rPr lang="vi-VN" sz="1800" b="0" i="0" u="none" strike="noStrike">
                <a:solidFill>
                  <a:srgbClr val="000000"/>
                </a:solidFill>
                <a:effectLst/>
                <a:latin typeface="Arial" panose="020B0604020202020204" pitchFamily="34" charset="0"/>
              </a:rPr>
              <a:t>nhập </a:t>
            </a:r>
            <a:r>
              <a:rPr lang="vi-VN" sz="1800" b="0" i="0" u="none" strike="noStrike" err="1">
                <a:solidFill>
                  <a:srgbClr val="000000"/>
                </a:solidFill>
                <a:effectLst/>
                <a:latin typeface="Arial" panose="020B0604020202020204" pitchFamily="34" charset="0"/>
              </a:rPr>
              <a:t>cake_id</a:t>
            </a:r>
            <a:r>
              <a:rPr lang="vi-VN" sz="1800" b="0" i="0" u="none" strike="noStrike">
                <a:solidFill>
                  <a:srgbClr val="000000"/>
                </a:solidFill>
                <a:effectLst/>
                <a:latin typeface="Arial" panose="020B0604020202020204" pitchFamily="34" charset="0"/>
              </a:rPr>
              <a:t>, </a:t>
            </a:r>
            <a:r>
              <a:rPr lang="vi-VN" sz="1800" b="0" i="0" u="none" strike="noStrike" err="1">
                <a:solidFill>
                  <a:srgbClr val="000000"/>
                </a:solidFill>
                <a:effectLst/>
                <a:latin typeface="Arial" panose="020B0604020202020204" pitchFamily="34" charset="0"/>
              </a:rPr>
              <a:t>cake_option_id</a:t>
            </a:r>
            <a:r>
              <a:rPr lang="vi-VN" sz="1800" b="0" i="0" u="none" strike="noStrike">
                <a:solidFill>
                  <a:srgbClr val="000000"/>
                </a:solidFill>
                <a:effectLst/>
                <a:latin typeface="Arial" panose="020B0604020202020204" pitchFamily="34" charset="0"/>
              </a:rPr>
              <a:t>  →</a:t>
            </a:r>
            <a:r>
              <a:rPr lang="en-US">
                <a:solidFill>
                  <a:srgbClr val="188038"/>
                </a:solidFill>
                <a:latin typeface="Roboto Mono" panose="020F0502020204030204" pitchFamily="49" charset="0"/>
              </a:rPr>
              <a:t>quantity </a:t>
            </a:r>
            <a:r>
              <a:rPr lang="vi-VN"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trong</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kho</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phải</a:t>
            </a:r>
            <a:r>
              <a:rPr lang="en-US" sz="1800" b="0" i="0" u="none" strike="noStrike">
                <a:solidFill>
                  <a:srgbClr val="000000"/>
                </a:solidFill>
                <a:effectLst/>
                <a:latin typeface="Arial" panose="020B0604020202020204" pitchFamily="34" charset="0"/>
              </a:rPr>
              <a:t> </a:t>
            </a:r>
            <a:r>
              <a:rPr lang="vi-VN" sz="1800" b="0" i="0" u="none" strike="noStrike">
                <a:solidFill>
                  <a:srgbClr val="000000"/>
                </a:solidFill>
                <a:effectLst/>
                <a:latin typeface="Arial" panose="020B0604020202020204" pitchFamily="34" charset="0"/>
              </a:rPr>
              <a:t>giảm</a:t>
            </a:r>
            <a:r>
              <a:rPr lang="en-US" sz="1800" b="0" i="0" u="none" strike="noStrike">
                <a:solidFill>
                  <a:srgbClr val="000000"/>
                </a:solidFill>
                <a:effectLst/>
                <a:latin typeface="Arial" panose="020B0604020202020204" pitchFamily="34" charset="0"/>
              </a:rPr>
              <a:t>.</a:t>
            </a:r>
            <a:endParaRPr lang="vi-VN" b="0">
              <a:effectLst/>
            </a:endParaRPr>
          </a:p>
          <a:p>
            <a:pPr rtl="0">
              <a:buNone/>
            </a:pPr>
            <a:r>
              <a:rPr lang="en-US" sz="1800" b="0" i="0" u="none" strike="noStrike">
                <a:solidFill>
                  <a:srgbClr val="000000"/>
                </a:solidFill>
                <a:effectLst/>
                <a:latin typeface="Arial" panose="020B0604020202020204" pitchFamily="34" charset="0"/>
              </a:rPr>
              <a:t>- </a:t>
            </a:r>
            <a:r>
              <a:rPr lang="vi-VN" sz="1800" b="0" i="0" u="none" strike="noStrike">
                <a:solidFill>
                  <a:srgbClr val="000000"/>
                </a:solidFill>
                <a:effectLst/>
                <a:latin typeface="Arial" panose="020B0604020202020204" pitchFamily="34" charset="0"/>
              </a:rPr>
              <a:t>Khi khách hàng thêm bánh vào giỏ (</a:t>
            </a:r>
            <a:r>
              <a:rPr lang="vi-VN" sz="1800" b="0" i="0" u="none" strike="noStrike" err="1">
                <a:solidFill>
                  <a:srgbClr val="188038"/>
                </a:solidFill>
                <a:effectLst/>
                <a:latin typeface="Roboto Mono" panose="020F0502020204030204" pitchFamily="49" charset="0"/>
              </a:rPr>
              <a:t>orderdetail</a:t>
            </a:r>
            <a:r>
              <a:rPr lang="vi-VN" sz="1800" b="0" i="0" u="none" strike="noStrike">
                <a:solidFill>
                  <a:srgbClr val="000000"/>
                </a:solidFill>
                <a:effectLst/>
                <a:latin typeface="Arial" panose="020B0604020202020204" pitchFamily="34" charset="0"/>
              </a:rPr>
              <a:t>), hệ thống phải tự động lấy </a:t>
            </a:r>
            <a:r>
              <a:rPr lang="vi-VN" sz="1800" b="0" i="0" u="none" strike="noStrike" err="1">
                <a:solidFill>
                  <a:srgbClr val="188038"/>
                </a:solidFill>
                <a:effectLst/>
                <a:latin typeface="Roboto Mono" panose="020F0502020204030204" pitchFamily="49" charset="0"/>
              </a:rPr>
              <a:t>order_id</a:t>
            </a:r>
            <a:r>
              <a:rPr lang="vi-VN" sz="1800" b="0" i="0" u="none" strike="noStrike">
                <a:solidFill>
                  <a:srgbClr val="000000"/>
                </a:solidFill>
                <a:effectLst/>
                <a:latin typeface="Arial" panose="020B0604020202020204" pitchFamily="34" charset="0"/>
              </a:rPr>
              <a:t> từ đơn hàng mới nhất của khách hàng. </a:t>
            </a:r>
            <a:endParaRPr lang="en-US" sz="1800" b="0" i="0" u="none" strike="noStrike">
              <a:solidFill>
                <a:srgbClr val="000000"/>
              </a:solidFill>
              <a:effectLst/>
              <a:latin typeface="Arial" panose="020B0604020202020204" pitchFamily="34" charset="0"/>
            </a:endParaRPr>
          </a:p>
          <a:p>
            <a:pPr marL="285750" indent="-285750" rtl="0">
              <a:buFontTx/>
              <a:buChar char="-"/>
            </a:pPr>
            <a:r>
              <a:rPr lang="vi-VN" sz="1800" b="0" i="0" u="none" strike="noStrike">
                <a:solidFill>
                  <a:srgbClr val="000000"/>
                </a:solidFill>
                <a:effectLst/>
                <a:latin typeface="Arial" panose="020B0604020202020204" pitchFamily="34" charset="0"/>
              </a:rPr>
              <a:t>Mỗi khi cho bánh vào giỏ hàng, cập nhật </a:t>
            </a:r>
            <a:r>
              <a:rPr lang="vi-VN" sz="1800" b="0" i="0" u="none" strike="noStrike" err="1">
                <a:solidFill>
                  <a:srgbClr val="000000"/>
                </a:solidFill>
                <a:effectLst/>
                <a:latin typeface="Arial" panose="020B0604020202020204" pitchFamily="34" charset="0"/>
              </a:rPr>
              <a:t>sub_total</a:t>
            </a:r>
            <a:r>
              <a:rPr lang="vi-VN" sz="1800" b="0" i="0" u="none" strike="noStrike">
                <a:solidFill>
                  <a:srgbClr val="000000"/>
                </a:solidFill>
                <a:effectLst/>
                <a:latin typeface="Arial" panose="020B0604020202020204" pitchFamily="34" charset="0"/>
              </a:rPr>
              <a:t> = đơn giá * số lượng bánh. </a:t>
            </a:r>
            <a:endParaRPr lang="en-US" sz="1800" b="0" i="0" u="none" strike="noStrike">
              <a:solidFill>
                <a:srgbClr val="000000"/>
              </a:solidFill>
              <a:effectLst/>
              <a:latin typeface="Arial" panose="020B0604020202020204" pitchFamily="34" charset="0"/>
            </a:endParaRPr>
          </a:p>
          <a:p>
            <a:r>
              <a:rPr lang="en-US">
                <a:solidFill>
                  <a:srgbClr val="000000"/>
                </a:solidFill>
                <a:latin typeface="Arial" panose="020B0604020202020204" pitchFamily="34" charset="0"/>
              </a:rPr>
              <a:t>- </a:t>
            </a:r>
            <a:r>
              <a:rPr lang="vi-VN" sz="1800" b="0" i="0" u="none" strike="noStrike">
                <a:solidFill>
                  <a:srgbClr val="000000"/>
                </a:solidFill>
                <a:effectLst/>
                <a:latin typeface="Arial" panose="020B0604020202020204" pitchFamily="34" charset="0"/>
              </a:rPr>
              <a:t>Cập nhật tổng tiền = tổng </a:t>
            </a:r>
            <a:r>
              <a:rPr lang="vi-VN" sz="1800" b="0" i="0" u="none" strike="noStrike" err="1">
                <a:solidFill>
                  <a:srgbClr val="000000"/>
                </a:solidFill>
                <a:effectLst/>
                <a:latin typeface="Arial" panose="020B0604020202020204" pitchFamily="34" charset="0"/>
              </a:rPr>
              <a:t>sub_total</a:t>
            </a:r>
            <a:r>
              <a:rPr lang="vi-VN" sz="1800" b="0" i="0" u="none" strike="noStrike">
                <a:solidFill>
                  <a:srgbClr val="000000"/>
                </a:solidFill>
                <a:effectLst/>
                <a:latin typeface="Arial" panose="020B0604020202020204" pitchFamily="34" charset="0"/>
              </a:rPr>
              <a:t> của mỗi loại bánh (1 </a:t>
            </a:r>
            <a:r>
              <a:rPr lang="vi-VN" sz="1800" b="0" i="0" u="none" strike="noStrike" err="1">
                <a:solidFill>
                  <a:srgbClr val="000000"/>
                </a:solidFill>
                <a:effectLst/>
                <a:latin typeface="Arial" panose="020B0604020202020204" pitchFamily="34" charset="0"/>
              </a:rPr>
              <a:t>order</a:t>
            </a:r>
            <a:r>
              <a:rPr lang="vi-VN" sz="1800" b="0" i="0" u="none" strike="noStrike">
                <a:solidFill>
                  <a:srgbClr val="000000"/>
                </a:solidFill>
                <a:effectLst/>
                <a:latin typeface="Arial" panose="020B0604020202020204" pitchFamily="34" charset="0"/>
              </a:rPr>
              <a:t> có thể có nhiều loại bánh, mỗi loại bánh có thể mua với số lượng nhiều)</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vào</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bảng</a:t>
            </a:r>
            <a:r>
              <a:rPr lang="en-US" sz="1800" b="0" i="0" u="none" strike="noStrike">
                <a:solidFill>
                  <a:srgbClr val="000000"/>
                </a:solidFill>
                <a:effectLst/>
                <a:latin typeface="Arial" panose="020B0604020202020204" pitchFamily="34" charset="0"/>
              </a:rPr>
              <a:t> </a:t>
            </a:r>
            <a:r>
              <a:rPr lang="en-US" err="1">
                <a:solidFill>
                  <a:srgbClr val="188038"/>
                </a:solidFill>
                <a:latin typeface="Roboto Mono" panose="020F0502020204030204" pitchFamily="49" charset="0"/>
              </a:rPr>
              <a:t>Customerorder</a:t>
            </a:r>
            <a:r>
              <a:rPr lang="en-US">
                <a:solidFill>
                  <a:srgbClr val="188038"/>
                </a:solidFill>
                <a:latin typeface="Roboto Mono" panose="020F0502020204030204" pitchFamily="49" charset="0"/>
              </a:rPr>
              <a:t>.</a:t>
            </a:r>
            <a:br>
              <a:rPr lang="vi-VN"/>
            </a:br>
            <a:endParaRPr lang="en-US"/>
          </a:p>
        </p:txBody>
      </p:sp>
    </p:spTree>
    <p:extLst>
      <p:ext uri="{BB962C8B-B14F-4D97-AF65-F5344CB8AC3E}">
        <p14:creationId xmlns:p14="http://schemas.microsoft.com/office/powerpoint/2010/main" val="3024915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442C1-E5FE-1A2F-23EB-D0F53F1B2F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188E5-9BD6-627E-2657-108EBEBFD280}"/>
              </a:ext>
            </a:extLst>
          </p:cNvPr>
          <p:cNvSpPr>
            <a:spLocks noGrp="1"/>
          </p:cNvSpPr>
          <p:nvPr>
            <p:ph type="title"/>
          </p:nvPr>
        </p:nvSpPr>
        <p:spPr/>
        <p:txBody>
          <a:bodyPr/>
          <a:lstStyle/>
          <a:p>
            <a:r>
              <a:rPr lang="vi-VN"/>
              <a:t>4a. </a:t>
            </a:r>
            <a:r>
              <a:rPr lang="vi-VN" err="1"/>
              <a:t>Trigger</a:t>
            </a:r>
            <a:endParaRPr lang="en-US"/>
          </a:p>
        </p:txBody>
      </p:sp>
      <p:sp>
        <p:nvSpPr>
          <p:cNvPr id="5" name="Slide Number Placeholder 4">
            <a:extLst>
              <a:ext uri="{FF2B5EF4-FFF2-40B4-BE49-F238E27FC236}">
                <a16:creationId xmlns:a16="http://schemas.microsoft.com/office/drawing/2014/main" id="{6B029EE7-4A19-D4C3-3182-49E643226D5E}"/>
              </a:ext>
            </a:extLst>
          </p:cNvPr>
          <p:cNvSpPr>
            <a:spLocks noGrp="1"/>
          </p:cNvSpPr>
          <p:nvPr>
            <p:ph type="sldNum" sz="quarter" idx="12"/>
          </p:nvPr>
        </p:nvSpPr>
        <p:spPr>
          <a:xfrm>
            <a:off x="9110064" y="6535296"/>
            <a:ext cx="2743200" cy="365125"/>
          </a:xfrm>
        </p:spPr>
        <p:txBody>
          <a:bodyPr/>
          <a:lstStyle/>
          <a:p>
            <a:fld id="{9EA0BE3B-158A-4EDF-80DC-E394A0D1600F}" type="slidenum">
              <a:rPr lang="en-US" smtClean="0"/>
              <a:pPr/>
              <a:t>24</a:t>
            </a:fld>
            <a:endParaRPr lang="en-US"/>
          </a:p>
        </p:txBody>
      </p:sp>
      <p:sp>
        <p:nvSpPr>
          <p:cNvPr id="4" name="Hộp Văn bản 3">
            <a:extLst>
              <a:ext uri="{FF2B5EF4-FFF2-40B4-BE49-F238E27FC236}">
                <a16:creationId xmlns:a16="http://schemas.microsoft.com/office/drawing/2014/main" id="{4D448F70-F2C2-7691-B453-90CE03BD1EFA}"/>
              </a:ext>
            </a:extLst>
          </p:cNvPr>
          <p:cNvSpPr txBox="1"/>
          <p:nvPr/>
        </p:nvSpPr>
        <p:spPr>
          <a:xfrm>
            <a:off x="175491" y="1222530"/>
            <a:ext cx="8682182" cy="954107"/>
          </a:xfrm>
          <a:prstGeom prst="rect">
            <a:avLst/>
          </a:prstGeom>
          <a:noFill/>
        </p:spPr>
        <p:txBody>
          <a:bodyPr wrap="square">
            <a:spAutoFit/>
          </a:bodyPr>
          <a:lstStyle/>
          <a:p>
            <a:pPr rtl="0">
              <a:buNone/>
            </a:pPr>
            <a:r>
              <a:rPr lang="en-US" sz="2000" b="1">
                <a:solidFill>
                  <a:srgbClr val="000000"/>
                </a:solidFill>
                <a:latin typeface="Arial" panose="020B0604020202020204" pitchFamily="34" charset="0"/>
              </a:rPr>
              <a:t>2</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Khách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chọn</a:t>
            </a:r>
            <a:r>
              <a:rPr lang="en-US" sz="2000" b="1" i="0" u="none" strike="noStrike">
                <a:solidFill>
                  <a:srgbClr val="000000"/>
                </a:solidFill>
                <a:effectLst/>
                <a:latin typeface="Arial" panose="020B0604020202020204" pitchFamily="34" charset="0"/>
              </a:rPr>
              <a:t> bánh </a:t>
            </a:r>
            <a:r>
              <a:rPr lang="en-US" sz="2000" b="1" i="0" u="none" strike="noStrike" err="1">
                <a:solidFill>
                  <a:srgbClr val="000000"/>
                </a:solidFill>
                <a:effectLst/>
                <a:latin typeface="Arial" panose="020B0604020202020204" pitchFamily="34" charset="0"/>
              </a:rPr>
              <a:t>và</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cho</a:t>
            </a:r>
            <a:r>
              <a:rPr lang="en-US" sz="2000" b="1" i="0" u="none" strike="noStrike">
                <a:solidFill>
                  <a:srgbClr val="000000"/>
                </a:solidFill>
                <a:effectLst/>
                <a:latin typeface="Arial" panose="020B0604020202020204" pitchFamily="34" charset="0"/>
              </a:rPr>
              <a:t> bánh </a:t>
            </a:r>
            <a:r>
              <a:rPr lang="en-US" sz="2000" b="1" i="0" u="none" strike="noStrike" err="1">
                <a:solidFill>
                  <a:srgbClr val="000000"/>
                </a:solidFill>
                <a:effectLst/>
                <a:latin typeface="Arial" panose="020B0604020202020204" pitchFamily="34" charset="0"/>
              </a:rPr>
              <a:t>vào</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giỏ</a:t>
            </a:r>
            <a:endParaRPr lang="en-US" b="0">
              <a:effectLst/>
            </a:endParaRPr>
          </a:p>
          <a:p>
            <a:pPr>
              <a:buNone/>
            </a:pPr>
            <a:br>
              <a:rPr lang="en-US"/>
            </a:br>
            <a:endParaRPr lang="en-US"/>
          </a:p>
        </p:txBody>
      </p:sp>
      <p:sp>
        <p:nvSpPr>
          <p:cNvPr id="31" name="Mũi tên: Xuống 30">
            <a:extLst>
              <a:ext uri="{FF2B5EF4-FFF2-40B4-BE49-F238E27FC236}">
                <a16:creationId xmlns:a16="http://schemas.microsoft.com/office/drawing/2014/main" id="{A1971291-7CD0-BF8C-72CA-CE86EFC1E5EC}"/>
              </a:ext>
            </a:extLst>
          </p:cNvPr>
          <p:cNvSpPr/>
          <p:nvPr/>
        </p:nvSpPr>
        <p:spPr>
          <a:xfrm>
            <a:off x="8857670" y="2938406"/>
            <a:ext cx="794327" cy="4782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Hình ảnh 13">
            <a:extLst>
              <a:ext uri="{FF2B5EF4-FFF2-40B4-BE49-F238E27FC236}">
                <a16:creationId xmlns:a16="http://schemas.microsoft.com/office/drawing/2014/main" id="{CFC03C7A-EA4F-2DBE-646D-C6877DE7467C}"/>
              </a:ext>
            </a:extLst>
          </p:cNvPr>
          <p:cNvPicPr>
            <a:picLocks noChangeAspect="1"/>
          </p:cNvPicPr>
          <p:nvPr/>
        </p:nvPicPr>
        <p:blipFill>
          <a:blip r:embed="rId2"/>
          <a:stretch>
            <a:fillRect/>
          </a:stretch>
        </p:blipFill>
        <p:spPr>
          <a:xfrm>
            <a:off x="7959107" y="1850117"/>
            <a:ext cx="3894157" cy="853514"/>
          </a:xfrm>
          <a:prstGeom prst="rect">
            <a:avLst/>
          </a:prstGeom>
        </p:spPr>
      </p:pic>
      <p:grpSp>
        <p:nvGrpSpPr>
          <p:cNvPr id="43" name="Nhóm 42">
            <a:extLst>
              <a:ext uri="{FF2B5EF4-FFF2-40B4-BE49-F238E27FC236}">
                <a16:creationId xmlns:a16="http://schemas.microsoft.com/office/drawing/2014/main" id="{16D30F6D-B831-26B8-3191-E7916AC13C84}"/>
              </a:ext>
            </a:extLst>
          </p:cNvPr>
          <p:cNvGrpSpPr/>
          <p:nvPr/>
        </p:nvGrpSpPr>
        <p:grpSpPr>
          <a:xfrm>
            <a:off x="5503207" y="3568699"/>
            <a:ext cx="6469941" cy="845893"/>
            <a:chOff x="5622700" y="3803375"/>
            <a:chExt cx="6469941" cy="845893"/>
          </a:xfrm>
        </p:grpSpPr>
        <p:pic>
          <p:nvPicPr>
            <p:cNvPr id="16" name="Hình ảnh 15">
              <a:extLst>
                <a:ext uri="{FF2B5EF4-FFF2-40B4-BE49-F238E27FC236}">
                  <a16:creationId xmlns:a16="http://schemas.microsoft.com/office/drawing/2014/main" id="{E81FBD8E-83C8-CBEF-8763-CDDA25641C18}"/>
                </a:ext>
              </a:extLst>
            </p:cNvPr>
            <p:cNvPicPr>
              <a:picLocks noChangeAspect="1"/>
            </p:cNvPicPr>
            <p:nvPr/>
          </p:nvPicPr>
          <p:blipFill>
            <a:blip r:embed="rId3"/>
            <a:stretch>
              <a:fillRect/>
            </a:stretch>
          </p:blipFill>
          <p:spPr>
            <a:xfrm>
              <a:off x="5622700" y="3803375"/>
              <a:ext cx="6469941" cy="845893"/>
            </a:xfrm>
            <a:prstGeom prst="rect">
              <a:avLst/>
            </a:prstGeom>
          </p:spPr>
        </p:pic>
        <p:grpSp>
          <p:nvGrpSpPr>
            <p:cNvPr id="40" name="Nhóm 39">
              <a:extLst>
                <a:ext uri="{FF2B5EF4-FFF2-40B4-BE49-F238E27FC236}">
                  <a16:creationId xmlns:a16="http://schemas.microsoft.com/office/drawing/2014/main" id="{00696C48-9B3D-3933-23E7-D2B056474AF8}"/>
                </a:ext>
              </a:extLst>
            </p:cNvPr>
            <p:cNvGrpSpPr/>
            <p:nvPr/>
          </p:nvGrpSpPr>
          <p:grpSpPr>
            <a:xfrm>
              <a:off x="7640574" y="4208842"/>
              <a:ext cx="717273" cy="422947"/>
              <a:chOff x="7606595" y="4309424"/>
              <a:chExt cx="717273" cy="422947"/>
            </a:xfrm>
          </p:grpSpPr>
          <p:cxnSp>
            <p:nvCxnSpPr>
              <p:cNvPr id="18" name="Đường nối Thẳng 17">
                <a:extLst>
                  <a:ext uri="{FF2B5EF4-FFF2-40B4-BE49-F238E27FC236}">
                    <a16:creationId xmlns:a16="http://schemas.microsoft.com/office/drawing/2014/main" id="{E9A8E635-7106-EC36-10DB-46BE69D730A0}"/>
                  </a:ext>
                </a:extLst>
              </p:cNvPr>
              <p:cNvCxnSpPr>
                <a:cxnSpLocks/>
              </p:cNvCxnSpPr>
              <p:nvPr/>
            </p:nvCxnSpPr>
            <p:spPr>
              <a:xfrm>
                <a:off x="7606595" y="4309424"/>
                <a:ext cx="7172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Đường nối Thẳng 25">
                <a:extLst>
                  <a:ext uri="{FF2B5EF4-FFF2-40B4-BE49-F238E27FC236}">
                    <a16:creationId xmlns:a16="http://schemas.microsoft.com/office/drawing/2014/main" id="{B04DAECB-9B6D-5684-1819-5499D7053432}"/>
                  </a:ext>
                </a:extLst>
              </p:cNvPr>
              <p:cNvCxnSpPr>
                <a:cxnSpLocks/>
              </p:cNvCxnSpPr>
              <p:nvPr/>
            </p:nvCxnSpPr>
            <p:spPr>
              <a:xfrm>
                <a:off x="7606595" y="4732371"/>
                <a:ext cx="7172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Đường nối Thẳng 29">
                <a:extLst>
                  <a:ext uri="{FF2B5EF4-FFF2-40B4-BE49-F238E27FC236}">
                    <a16:creationId xmlns:a16="http://schemas.microsoft.com/office/drawing/2014/main" id="{F833FC09-066F-1946-4E11-B03933D4A3AA}"/>
                  </a:ext>
                </a:extLst>
              </p:cNvPr>
              <p:cNvCxnSpPr>
                <a:cxnSpLocks/>
              </p:cNvCxnSpPr>
              <p:nvPr/>
            </p:nvCxnSpPr>
            <p:spPr>
              <a:xfrm>
                <a:off x="7606595" y="4309424"/>
                <a:ext cx="0" cy="422947"/>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Đường nối Thẳng 33">
                <a:extLst>
                  <a:ext uri="{FF2B5EF4-FFF2-40B4-BE49-F238E27FC236}">
                    <a16:creationId xmlns:a16="http://schemas.microsoft.com/office/drawing/2014/main" id="{54EDAAAE-3965-E5D8-6A4B-15AA00E00AE6}"/>
                  </a:ext>
                </a:extLst>
              </p:cNvPr>
              <p:cNvCxnSpPr/>
              <p:nvPr/>
            </p:nvCxnSpPr>
            <p:spPr>
              <a:xfrm>
                <a:off x="8323868" y="4309424"/>
                <a:ext cx="0" cy="422947"/>
              </a:xfrm>
              <a:prstGeom prst="line">
                <a:avLst/>
              </a:prstGeom>
            </p:spPr>
            <p:style>
              <a:lnRef idx="3">
                <a:schemeClr val="accent2"/>
              </a:lnRef>
              <a:fillRef idx="0">
                <a:schemeClr val="accent2"/>
              </a:fillRef>
              <a:effectRef idx="2">
                <a:schemeClr val="accent2"/>
              </a:effectRef>
              <a:fontRef idx="minor">
                <a:schemeClr val="tx1"/>
              </a:fontRef>
            </p:style>
          </p:cxnSp>
        </p:grpSp>
      </p:grpSp>
      <p:sp>
        <p:nvSpPr>
          <p:cNvPr id="35" name="Mũi tên: Xuống 34">
            <a:extLst>
              <a:ext uri="{FF2B5EF4-FFF2-40B4-BE49-F238E27FC236}">
                <a16:creationId xmlns:a16="http://schemas.microsoft.com/office/drawing/2014/main" id="{CC58F564-5C23-87A7-1FB7-4FA2E04546B1}"/>
              </a:ext>
            </a:extLst>
          </p:cNvPr>
          <p:cNvSpPr/>
          <p:nvPr/>
        </p:nvSpPr>
        <p:spPr>
          <a:xfrm rot="16200000">
            <a:off x="7125489" y="2018968"/>
            <a:ext cx="845786" cy="5235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Nhóm 40">
            <a:extLst>
              <a:ext uri="{FF2B5EF4-FFF2-40B4-BE49-F238E27FC236}">
                <a16:creationId xmlns:a16="http://schemas.microsoft.com/office/drawing/2014/main" id="{81052DBF-DDB9-A33C-0375-B093B16E5A43}"/>
              </a:ext>
            </a:extLst>
          </p:cNvPr>
          <p:cNvGrpSpPr/>
          <p:nvPr/>
        </p:nvGrpSpPr>
        <p:grpSpPr>
          <a:xfrm>
            <a:off x="338736" y="1662903"/>
            <a:ext cx="6617601" cy="1636216"/>
            <a:chOff x="67932" y="1699583"/>
            <a:chExt cx="6957663" cy="1636216"/>
          </a:xfrm>
        </p:grpSpPr>
        <p:pic>
          <p:nvPicPr>
            <p:cNvPr id="8" name="Hình ảnh 7">
              <a:extLst>
                <a:ext uri="{FF2B5EF4-FFF2-40B4-BE49-F238E27FC236}">
                  <a16:creationId xmlns:a16="http://schemas.microsoft.com/office/drawing/2014/main" id="{7D1273A4-FE1C-5E3E-4964-AC71C9ED3BE2}"/>
                </a:ext>
              </a:extLst>
            </p:cNvPr>
            <p:cNvPicPr>
              <a:picLocks noChangeAspect="1"/>
            </p:cNvPicPr>
            <p:nvPr/>
          </p:nvPicPr>
          <p:blipFill>
            <a:blip r:embed="rId4"/>
            <a:stretch>
              <a:fillRect/>
            </a:stretch>
          </p:blipFill>
          <p:spPr>
            <a:xfrm>
              <a:off x="67932" y="1735460"/>
              <a:ext cx="6957663" cy="1600339"/>
            </a:xfrm>
            <a:prstGeom prst="rect">
              <a:avLst/>
            </a:prstGeom>
          </p:spPr>
        </p:pic>
        <p:cxnSp>
          <p:nvCxnSpPr>
            <p:cNvPr id="11" name="Đường nối Thẳng 10">
              <a:extLst>
                <a:ext uri="{FF2B5EF4-FFF2-40B4-BE49-F238E27FC236}">
                  <a16:creationId xmlns:a16="http://schemas.microsoft.com/office/drawing/2014/main" id="{E5DAD66B-274D-F9E3-A98B-E8C2091E6149}"/>
                </a:ext>
              </a:extLst>
            </p:cNvPr>
            <p:cNvCxnSpPr>
              <a:cxnSpLocks/>
            </p:cNvCxnSpPr>
            <p:nvPr/>
          </p:nvCxnSpPr>
          <p:spPr>
            <a:xfrm flipH="1">
              <a:off x="67932" y="3335799"/>
              <a:ext cx="695766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Đường nối Thẳng 14">
              <a:extLst>
                <a:ext uri="{FF2B5EF4-FFF2-40B4-BE49-F238E27FC236}">
                  <a16:creationId xmlns:a16="http://schemas.microsoft.com/office/drawing/2014/main" id="{B8A42BCB-29D7-D173-24DF-4B2575E579F7}"/>
                </a:ext>
              </a:extLst>
            </p:cNvPr>
            <p:cNvCxnSpPr>
              <a:cxnSpLocks/>
            </p:cNvCxnSpPr>
            <p:nvPr/>
          </p:nvCxnSpPr>
          <p:spPr>
            <a:xfrm>
              <a:off x="67932" y="2864745"/>
              <a:ext cx="6957663"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Hộp Văn bản 5">
              <a:extLst>
                <a:ext uri="{FF2B5EF4-FFF2-40B4-BE49-F238E27FC236}">
                  <a16:creationId xmlns:a16="http://schemas.microsoft.com/office/drawing/2014/main" id="{70B3AF89-7385-DF76-6285-A57B2F4AAC81}"/>
                </a:ext>
              </a:extLst>
            </p:cNvPr>
            <p:cNvSpPr txBox="1"/>
            <p:nvPr/>
          </p:nvSpPr>
          <p:spPr>
            <a:xfrm>
              <a:off x="175491" y="1699583"/>
              <a:ext cx="6096000" cy="646331"/>
            </a:xfrm>
            <a:prstGeom prst="rect">
              <a:avLst/>
            </a:prstGeom>
            <a:noFill/>
          </p:spPr>
          <p:txBody>
            <a:bodyPr wrap="square">
              <a:spAutoFit/>
            </a:bodyPr>
            <a:lstStyle/>
            <a:p>
              <a:pPr>
                <a:buNone/>
              </a:pPr>
              <a:br>
                <a:rPr lang="vi-VN"/>
              </a:br>
              <a:endParaRPr lang="en-US"/>
            </a:p>
          </p:txBody>
        </p:sp>
        <p:cxnSp>
          <p:nvCxnSpPr>
            <p:cNvPr id="37" name="Đường nối Thẳng 36">
              <a:extLst>
                <a:ext uri="{FF2B5EF4-FFF2-40B4-BE49-F238E27FC236}">
                  <a16:creationId xmlns:a16="http://schemas.microsoft.com/office/drawing/2014/main" id="{8AA899FA-3C20-9FE4-0D42-53C214385990}"/>
                </a:ext>
              </a:extLst>
            </p:cNvPr>
            <p:cNvCxnSpPr>
              <a:cxnSpLocks/>
            </p:cNvCxnSpPr>
            <p:nvPr/>
          </p:nvCxnSpPr>
          <p:spPr>
            <a:xfrm>
              <a:off x="67932" y="2876338"/>
              <a:ext cx="0" cy="422947"/>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Đường nối Thẳng 37">
              <a:extLst>
                <a:ext uri="{FF2B5EF4-FFF2-40B4-BE49-F238E27FC236}">
                  <a16:creationId xmlns:a16="http://schemas.microsoft.com/office/drawing/2014/main" id="{9A59B8E7-7E0E-221D-49E1-20F33F0595F0}"/>
                </a:ext>
              </a:extLst>
            </p:cNvPr>
            <p:cNvCxnSpPr>
              <a:cxnSpLocks/>
            </p:cNvCxnSpPr>
            <p:nvPr/>
          </p:nvCxnSpPr>
          <p:spPr>
            <a:xfrm>
              <a:off x="7025595" y="2850526"/>
              <a:ext cx="0" cy="476424"/>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42" name="Hình ảnh 41">
            <a:extLst>
              <a:ext uri="{FF2B5EF4-FFF2-40B4-BE49-F238E27FC236}">
                <a16:creationId xmlns:a16="http://schemas.microsoft.com/office/drawing/2014/main" id="{01CC2AC5-8A45-3D44-999F-F6EC71A2D5BB}"/>
              </a:ext>
            </a:extLst>
          </p:cNvPr>
          <p:cNvPicPr>
            <a:picLocks noChangeAspect="1"/>
          </p:cNvPicPr>
          <p:nvPr/>
        </p:nvPicPr>
        <p:blipFill>
          <a:blip r:embed="rId5"/>
          <a:stretch>
            <a:fillRect/>
          </a:stretch>
        </p:blipFill>
        <p:spPr>
          <a:xfrm>
            <a:off x="218852" y="3881194"/>
            <a:ext cx="4275190" cy="1600340"/>
          </a:xfrm>
          <a:prstGeom prst="rect">
            <a:avLst/>
          </a:prstGeom>
        </p:spPr>
      </p:pic>
      <p:sp>
        <p:nvSpPr>
          <p:cNvPr id="44" name="Mũi tên: Xuống 43">
            <a:extLst>
              <a:ext uri="{FF2B5EF4-FFF2-40B4-BE49-F238E27FC236}">
                <a16:creationId xmlns:a16="http://schemas.microsoft.com/office/drawing/2014/main" id="{ECABBFAD-73AD-9BB3-D7BE-E2ADBEC71844}"/>
              </a:ext>
            </a:extLst>
          </p:cNvPr>
          <p:cNvSpPr/>
          <p:nvPr/>
        </p:nvSpPr>
        <p:spPr>
          <a:xfrm rot="2884025">
            <a:off x="4618224" y="3865316"/>
            <a:ext cx="794327" cy="6274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ũi tên: Xuống 44">
            <a:extLst>
              <a:ext uri="{FF2B5EF4-FFF2-40B4-BE49-F238E27FC236}">
                <a16:creationId xmlns:a16="http://schemas.microsoft.com/office/drawing/2014/main" id="{811540EC-7164-1227-1EA8-C30D646AC4BC}"/>
              </a:ext>
            </a:extLst>
          </p:cNvPr>
          <p:cNvSpPr/>
          <p:nvPr/>
        </p:nvSpPr>
        <p:spPr>
          <a:xfrm rot="18036792">
            <a:off x="4708340" y="5000324"/>
            <a:ext cx="794327" cy="7295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Nhóm 51">
            <a:extLst>
              <a:ext uri="{FF2B5EF4-FFF2-40B4-BE49-F238E27FC236}">
                <a16:creationId xmlns:a16="http://schemas.microsoft.com/office/drawing/2014/main" id="{BEFF76AD-5DFB-264C-2C7C-2F1E2940810F}"/>
              </a:ext>
            </a:extLst>
          </p:cNvPr>
          <p:cNvGrpSpPr/>
          <p:nvPr/>
        </p:nvGrpSpPr>
        <p:grpSpPr>
          <a:xfrm>
            <a:off x="5716965" y="4802580"/>
            <a:ext cx="5944423" cy="1399273"/>
            <a:chOff x="5716965" y="4802580"/>
            <a:chExt cx="5944423" cy="1399273"/>
          </a:xfrm>
        </p:grpSpPr>
        <p:pic>
          <p:nvPicPr>
            <p:cNvPr id="7" name="Hình ảnh 6">
              <a:extLst>
                <a:ext uri="{FF2B5EF4-FFF2-40B4-BE49-F238E27FC236}">
                  <a16:creationId xmlns:a16="http://schemas.microsoft.com/office/drawing/2014/main" id="{82EB2D93-2BB0-EB35-B127-83742B8F962D}"/>
                </a:ext>
              </a:extLst>
            </p:cNvPr>
            <p:cNvPicPr>
              <a:picLocks noChangeAspect="1"/>
            </p:cNvPicPr>
            <p:nvPr/>
          </p:nvPicPr>
          <p:blipFill>
            <a:blip r:embed="rId6"/>
            <a:stretch>
              <a:fillRect/>
            </a:stretch>
          </p:blipFill>
          <p:spPr>
            <a:xfrm>
              <a:off x="5716965" y="4802580"/>
              <a:ext cx="5922140" cy="1399273"/>
            </a:xfrm>
            <a:prstGeom prst="rect">
              <a:avLst/>
            </a:prstGeom>
          </p:spPr>
        </p:pic>
        <p:cxnSp>
          <p:nvCxnSpPr>
            <p:cNvPr id="46" name="Đường nối Thẳng 45">
              <a:extLst>
                <a:ext uri="{FF2B5EF4-FFF2-40B4-BE49-F238E27FC236}">
                  <a16:creationId xmlns:a16="http://schemas.microsoft.com/office/drawing/2014/main" id="{0184974C-07F9-0336-2B91-141DB4E70192}"/>
                </a:ext>
              </a:extLst>
            </p:cNvPr>
            <p:cNvCxnSpPr>
              <a:cxnSpLocks/>
            </p:cNvCxnSpPr>
            <p:nvPr/>
          </p:nvCxnSpPr>
          <p:spPr>
            <a:xfrm>
              <a:off x="10633497" y="5974220"/>
              <a:ext cx="100560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8" name="Đường nối Thẳng 47">
              <a:extLst>
                <a:ext uri="{FF2B5EF4-FFF2-40B4-BE49-F238E27FC236}">
                  <a16:creationId xmlns:a16="http://schemas.microsoft.com/office/drawing/2014/main" id="{52C9095B-9F0B-18BD-E844-41CD43AF7C70}"/>
                </a:ext>
              </a:extLst>
            </p:cNvPr>
            <p:cNvCxnSpPr>
              <a:cxnSpLocks/>
            </p:cNvCxnSpPr>
            <p:nvPr/>
          </p:nvCxnSpPr>
          <p:spPr>
            <a:xfrm>
              <a:off x="10653249" y="5990379"/>
              <a:ext cx="0" cy="211474"/>
            </a:xfrm>
            <a:prstGeom prst="line">
              <a:avLst/>
            </a:prstGeom>
          </p:spPr>
          <p:style>
            <a:lnRef idx="3">
              <a:schemeClr val="accent2"/>
            </a:lnRef>
            <a:fillRef idx="0">
              <a:schemeClr val="accent2"/>
            </a:fillRef>
            <a:effectRef idx="2">
              <a:schemeClr val="accent2"/>
            </a:effectRef>
            <a:fontRef idx="minor">
              <a:schemeClr val="tx1"/>
            </a:fontRef>
          </p:style>
        </p:cxnSp>
        <p:cxnSp>
          <p:nvCxnSpPr>
            <p:cNvPr id="50" name="Đường nối Thẳng 49">
              <a:extLst>
                <a:ext uri="{FF2B5EF4-FFF2-40B4-BE49-F238E27FC236}">
                  <a16:creationId xmlns:a16="http://schemas.microsoft.com/office/drawing/2014/main" id="{A5E0A3F6-48B0-DA30-A67E-08E3501B876A}"/>
                </a:ext>
              </a:extLst>
            </p:cNvPr>
            <p:cNvCxnSpPr>
              <a:cxnSpLocks/>
            </p:cNvCxnSpPr>
            <p:nvPr/>
          </p:nvCxnSpPr>
          <p:spPr>
            <a:xfrm>
              <a:off x="10653249" y="6201853"/>
              <a:ext cx="100560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1" name="Đường nối Thẳng 50">
              <a:extLst>
                <a:ext uri="{FF2B5EF4-FFF2-40B4-BE49-F238E27FC236}">
                  <a16:creationId xmlns:a16="http://schemas.microsoft.com/office/drawing/2014/main" id="{0C22FD8E-9DE3-8007-D2DF-5F6B69CF8C22}"/>
                </a:ext>
              </a:extLst>
            </p:cNvPr>
            <p:cNvCxnSpPr>
              <a:cxnSpLocks/>
            </p:cNvCxnSpPr>
            <p:nvPr/>
          </p:nvCxnSpPr>
          <p:spPr>
            <a:xfrm>
              <a:off x="11661388" y="5990379"/>
              <a:ext cx="0" cy="211474"/>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974839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F270A-C3B7-51AB-D665-932538293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0D663-8EF2-0457-C198-A1DA6439E903}"/>
              </a:ext>
            </a:extLst>
          </p:cNvPr>
          <p:cNvSpPr>
            <a:spLocks noGrp="1"/>
          </p:cNvSpPr>
          <p:nvPr>
            <p:ph type="title"/>
          </p:nvPr>
        </p:nvSpPr>
        <p:spPr/>
        <p:txBody>
          <a:bodyPr/>
          <a:lstStyle/>
          <a:p>
            <a:r>
              <a:rPr lang="vi-VN"/>
              <a:t>4a. Trigger</a:t>
            </a:r>
            <a:endParaRPr lang="en-US"/>
          </a:p>
        </p:txBody>
      </p:sp>
      <p:sp>
        <p:nvSpPr>
          <p:cNvPr id="5" name="Slide Number Placeholder 4">
            <a:extLst>
              <a:ext uri="{FF2B5EF4-FFF2-40B4-BE49-F238E27FC236}">
                <a16:creationId xmlns:a16="http://schemas.microsoft.com/office/drawing/2014/main" id="{9D620962-BA93-B3D7-AEDF-08B5574C7E69}"/>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3076" name="Picture 4">
            <a:extLst>
              <a:ext uri="{FF2B5EF4-FFF2-40B4-BE49-F238E27FC236}">
                <a16:creationId xmlns:a16="http://schemas.microsoft.com/office/drawing/2014/main" id="{CE8BB05A-C4C4-6C33-5EFA-422DCF2D6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80" y="1692681"/>
            <a:ext cx="4955684" cy="236208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3F338D4-FD19-FDC9-554E-FEDCB28E4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81" y="4054764"/>
            <a:ext cx="4966798" cy="21613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370F991-B044-79E9-3CC5-910A3EC0D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0648" y="1328349"/>
            <a:ext cx="5734050" cy="22461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827DCD0-1ED3-8659-DF41-69EF01E66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2642" y="3680291"/>
            <a:ext cx="5656945" cy="2727785"/>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ADFD91C8-315C-8985-7C90-E75D78CB8597}"/>
              </a:ext>
            </a:extLst>
          </p:cNvPr>
          <p:cNvSpPr txBox="1"/>
          <p:nvPr/>
        </p:nvSpPr>
        <p:spPr>
          <a:xfrm>
            <a:off x="175491" y="1222530"/>
            <a:ext cx="8682182" cy="1231106"/>
          </a:xfrm>
          <a:prstGeom prst="rect">
            <a:avLst/>
          </a:prstGeom>
          <a:noFill/>
        </p:spPr>
        <p:txBody>
          <a:bodyPr wrap="square">
            <a:spAutoFit/>
          </a:bodyPr>
          <a:lstStyle/>
          <a:p>
            <a:pPr rtl="0">
              <a:buNone/>
            </a:pPr>
            <a:r>
              <a:rPr lang="en-US" sz="2000" b="1">
                <a:solidFill>
                  <a:srgbClr val="000000"/>
                </a:solidFill>
                <a:latin typeface="Arial" panose="020B0604020202020204" pitchFamily="34" charset="0"/>
              </a:rPr>
              <a:t>2</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Khách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chọn</a:t>
            </a:r>
            <a:r>
              <a:rPr lang="en-US" sz="2000" b="1" i="0" u="none" strike="noStrike">
                <a:solidFill>
                  <a:srgbClr val="000000"/>
                </a:solidFill>
                <a:effectLst/>
                <a:latin typeface="Arial" panose="020B0604020202020204" pitchFamily="34" charset="0"/>
              </a:rPr>
              <a:t> bánh </a:t>
            </a:r>
            <a:r>
              <a:rPr lang="en-US" sz="2000" b="1" i="0" u="none" strike="noStrike" err="1">
                <a:solidFill>
                  <a:srgbClr val="000000"/>
                </a:solidFill>
                <a:effectLst/>
                <a:latin typeface="Arial" panose="020B0604020202020204" pitchFamily="34" charset="0"/>
              </a:rPr>
              <a:t>và</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cho</a:t>
            </a:r>
            <a:r>
              <a:rPr lang="en-US" sz="2000" b="1" i="0" u="none" strike="noStrike">
                <a:solidFill>
                  <a:srgbClr val="000000"/>
                </a:solidFill>
                <a:effectLst/>
                <a:latin typeface="Arial" panose="020B0604020202020204" pitchFamily="34" charset="0"/>
              </a:rPr>
              <a:t> bánh </a:t>
            </a:r>
            <a:r>
              <a:rPr lang="en-US" sz="2000" b="1" i="0" u="none" strike="noStrike" err="1">
                <a:solidFill>
                  <a:srgbClr val="000000"/>
                </a:solidFill>
                <a:effectLst/>
                <a:latin typeface="Arial" panose="020B0604020202020204" pitchFamily="34" charset="0"/>
              </a:rPr>
              <a:t>vào</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giỏ</a:t>
            </a:r>
            <a:endParaRPr lang="en-US" sz="2000" b="1" i="0" u="none" strike="noStrike">
              <a:solidFill>
                <a:srgbClr val="000000"/>
              </a:solidFill>
              <a:effectLst/>
              <a:latin typeface="Arial" panose="020B0604020202020204" pitchFamily="34" charset="0"/>
            </a:endParaRPr>
          </a:p>
          <a:p>
            <a:r>
              <a:rPr lang="en-US"/>
              <a:t>(Trigger </a:t>
            </a:r>
            <a:r>
              <a:rPr lang="en-US" err="1"/>
              <a:t>giúp</a:t>
            </a:r>
            <a:r>
              <a:rPr lang="en-US"/>
              <a:t> </a:t>
            </a:r>
            <a:r>
              <a:rPr lang="en-US" err="1"/>
              <a:t>thực</a:t>
            </a:r>
            <a:r>
              <a:rPr lang="en-US"/>
              <a:t> </a:t>
            </a:r>
            <a:r>
              <a:rPr lang="en-US" err="1"/>
              <a:t>hiện</a:t>
            </a:r>
            <a:r>
              <a:rPr lang="en-US"/>
              <a:t>)</a:t>
            </a:r>
            <a:endParaRPr lang="en-US" b="0">
              <a:effectLst/>
            </a:endParaRPr>
          </a:p>
          <a:p>
            <a:pPr>
              <a:buNone/>
            </a:pPr>
            <a:br>
              <a:rPr lang="en-US"/>
            </a:br>
            <a:endParaRPr lang="en-US"/>
          </a:p>
        </p:txBody>
      </p:sp>
    </p:spTree>
    <p:extLst>
      <p:ext uri="{BB962C8B-B14F-4D97-AF65-F5344CB8AC3E}">
        <p14:creationId xmlns:p14="http://schemas.microsoft.com/office/powerpoint/2010/main" val="456515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E3970-55F7-99D5-E0E6-C3A767776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4FEEA-C608-B952-5882-EF39B841B88C}"/>
              </a:ext>
            </a:extLst>
          </p:cNvPr>
          <p:cNvSpPr>
            <a:spLocks noGrp="1"/>
          </p:cNvSpPr>
          <p:nvPr>
            <p:ph type="title"/>
          </p:nvPr>
        </p:nvSpPr>
        <p:spPr/>
        <p:txBody>
          <a:bodyPr/>
          <a:lstStyle/>
          <a:p>
            <a:r>
              <a:rPr lang="vi-VN"/>
              <a:t>4a. </a:t>
            </a:r>
            <a:r>
              <a:rPr lang="vi-VN" err="1"/>
              <a:t>Trigger</a:t>
            </a:r>
            <a:endParaRPr lang="en-US"/>
          </a:p>
        </p:txBody>
      </p:sp>
      <p:sp>
        <p:nvSpPr>
          <p:cNvPr id="5" name="Slide Number Placeholder 4">
            <a:extLst>
              <a:ext uri="{FF2B5EF4-FFF2-40B4-BE49-F238E27FC236}">
                <a16:creationId xmlns:a16="http://schemas.microsoft.com/office/drawing/2014/main" id="{DA19F914-F6C9-ACA8-2E58-E91CAE73211D}"/>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Hộp Văn bản 2">
            <a:extLst>
              <a:ext uri="{FF2B5EF4-FFF2-40B4-BE49-F238E27FC236}">
                <a16:creationId xmlns:a16="http://schemas.microsoft.com/office/drawing/2014/main" id="{7E3240C9-E6B9-83AE-0B6B-E04E0B56464D}"/>
              </a:ext>
            </a:extLst>
          </p:cNvPr>
          <p:cNvSpPr txBox="1"/>
          <p:nvPr/>
        </p:nvSpPr>
        <p:spPr>
          <a:xfrm>
            <a:off x="175491" y="1222530"/>
            <a:ext cx="8682182" cy="954107"/>
          </a:xfrm>
          <a:prstGeom prst="rect">
            <a:avLst/>
          </a:prstGeom>
          <a:noFill/>
        </p:spPr>
        <p:txBody>
          <a:bodyPr wrap="square">
            <a:spAutoFit/>
          </a:bodyPr>
          <a:lstStyle/>
          <a:p>
            <a:pPr rtl="0">
              <a:buNone/>
            </a:pPr>
            <a:r>
              <a:rPr lang="en-US" sz="2000" b="1" i="0" u="none" strike="noStrike">
                <a:solidFill>
                  <a:srgbClr val="000000"/>
                </a:solidFill>
                <a:effectLst/>
                <a:latin typeface="Arial" panose="020B0604020202020204" pitchFamily="34" charset="0"/>
              </a:rPr>
              <a:t>3, </a:t>
            </a:r>
            <a:r>
              <a:rPr lang="en-US" sz="2000" b="1" i="0" u="none" strike="noStrike" err="1">
                <a:solidFill>
                  <a:srgbClr val="000000"/>
                </a:solidFill>
                <a:effectLst/>
                <a:latin typeface="Arial" panose="020B0604020202020204" pitchFamily="34" charset="0"/>
              </a:rPr>
              <a:t>Khách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chọn</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phương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thức</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thanh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toán</a:t>
            </a:r>
            <a:endParaRPr lang="en-US" b="0">
              <a:effectLst/>
            </a:endParaRPr>
          </a:p>
          <a:p>
            <a:pPr>
              <a:buNone/>
            </a:pPr>
            <a:br>
              <a:rPr lang="en-US"/>
            </a:br>
            <a:endParaRPr lang="en-US"/>
          </a:p>
        </p:txBody>
      </p:sp>
      <p:sp>
        <p:nvSpPr>
          <p:cNvPr id="6" name="Hộp Văn bản 5">
            <a:extLst>
              <a:ext uri="{FF2B5EF4-FFF2-40B4-BE49-F238E27FC236}">
                <a16:creationId xmlns:a16="http://schemas.microsoft.com/office/drawing/2014/main" id="{F9173B66-2320-97F6-B487-F25701A62B3D}"/>
              </a:ext>
            </a:extLst>
          </p:cNvPr>
          <p:cNvSpPr txBox="1"/>
          <p:nvPr/>
        </p:nvSpPr>
        <p:spPr>
          <a:xfrm>
            <a:off x="338736" y="1674674"/>
            <a:ext cx="9439564" cy="1754326"/>
          </a:xfrm>
          <a:prstGeom prst="rect">
            <a:avLst/>
          </a:prstGeom>
          <a:noFill/>
        </p:spPr>
        <p:txBody>
          <a:bodyPr wrap="square">
            <a:spAutoFit/>
          </a:bodyPr>
          <a:lstStyle/>
          <a:p>
            <a:pPr rtl="0">
              <a:buNone/>
            </a:pPr>
            <a:r>
              <a:rPr lang="en-US" sz="1800" b="0" i="0" u="none" strike="noStrike">
                <a:solidFill>
                  <a:srgbClr val="000000"/>
                </a:solidFill>
                <a:effectLst/>
                <a:latin typeface="Arial" panose="020B0604020202020204" pitchFamily="34" charset="0"/>
              </a:rPr>
              <a:t>- Ở</a:t>
            </a:r>
            <a:r>
              <a:rPr lang="vi-VN" sz="1800" b="0" i="0" u="none" strike="noStrike">
                <a:solidFill>
                  <a:srgbClr val="000000"/>
                </a:solidFill>
                <a:effectLst/>
                <a:latin typeface="Arial" panose="020B0604020202020204" pitchFamily="34" charset="0"/>
              </a:rPr>
              <a:t> bảng </a:t>
            </a:r>
            <a:r>
              <a:rPr lang="vi-VN" sz="1800" b="0" i="0" u="none" strike="noStrike" err="1">
                <a:solidFill>
                  <a:srgbClr val="000000"/>
                </a:solidFill>
                <a:effectLst/>
                <a:latin typeface="Arial" panose="020B0604020202020204" pitchFamily="34" charset="0"/>
              </a:rPr>
              <a:t>payment</a:t>
            </a:r>
            <a:r>
              <a:rPr lang="vi-VN" sz="1800" b="0" i="0" u="none" strike="noStrike">
                <a:solidFill>
                  <a:srgbClr val="000000"/>
                </a:solidFill>
                <a:effectLst/>
                <a:latin typeface="Arial" panose="020B0604020202020204" pitchFamily="34" charset="0"/>
              </a:rPr>
              <a:t> → chọn </a:t>
            </a:r>
            <a:r>
              <a:rPr lang="vi-VN" sz="1800" b="0" i="0" u="none" strike="noStrike" err="1">
                <a:solidFill>
                  <a:srgbClr val="000000"/>
                </a:solidFill>
                <a:effectLst/>
                <a:latin typeface="Arial" panose="020B0604020202020204" pitchFamily="34" charset="0"/>
              </a:rPr>
              <a:t>payment_method</a:t>
            </a:r>
            <a:r>
              <a:rPr lang="vi-VN" sz="1800" b="0" i="0" u="none" strike="noStrike">
                <a:solidFill>
                  <a:srgbClr val="000000"/>
                </a:solidFill>
                <a:effectLst/>
                <a:latin typeface="Arial" panose="020B0604020202020204" pitchFamily="34" charset="0"/>
              </a:rPr>
              <a:t> , cập nhật </a:t>
            </a:r>
            <a:r>
              <a:rPr lang="vi-VN" sz="1800" b="0" i="0" u="none" strike="noStrike" err="1">
                <a:solidFill>
                  <a:srgbClr val="000000"/>
                </a:solidFill>
                <a:effectLst/>
                <a:latin typeface="Arial" panose="020B0604020202020204" pitchFamily="34" charset="0"/>
              </a:rPr>
              <a:t>status</a:t>
            </a:r>
            <a:r>
              <a:rPr lang="vi-VN" sz="1800" b="0" i="0" u="none" strike="noStrike">
                <a:solidFill>
                  <a:srgbClr val="000000"/>
                </a:solidFill>
                <a:effectLst/>
                <a:latin typeface="Arial" panose="020B0604020202020204" pitchFamily="34" charset="0"/>
              </a:rPr>
              <a:t> </a:t>
            </a:r>
            <a:endParaRPr lang="vi-VN" b="0">
              <a:effectLst/>
            </a:endParaRPr>
          </a:p>
          <a:p>
            <a:pPr rtl="0">
              <a:buNone/>
            </a:pPr>
            <a:br>
              <a:rPr lang="vi-VN" b="0">
                <a:effectLst/>
              </a:rPr>
            </a:br>
            <a:r>
              <a:rPr lang="en-US" b="0">
                <a:effectLst/>
              </a:rPr>
              <a:t>- </a:t>
            </a:r>
            <a:r>
              <a:rPr lang="en-US" sz="1800" b="0" i="0" u="none" strike="noStrike">
                <a:solidFill>
                  <a:srgbClr val="000000"/>
                </a:solidFill>
                <a:effectLst/>
                <a:latin typeface="Arial" panose="020B0604020202020204" pitchFamily="34" charset="0"/>
              </a:rPr>
              <a:t>Khi </a:t>
            </a:r>
            <a:r>
              <a:rPr lang="en-US" sz="1800" b="0" i="0" u="none" strike="noStrike" err="1">
                <a:solidFill>
                  <a:srgbClr val="000000"/>
                </a:solidFill>
                <a:effectLst/>
                <a:latin typeface="Arial" panose="020B0604020202020204" pitchFamily="34" charset="0"/>
              </a:rPr>
              <a:t>đó</a:t>
            </a:r>
            <a:r>
              <a:rPr lang="en-US" sz="1800" b="0" i="0" u="none" strike="noStrike">
                <a:solidFill>
                  <a:srgbClr val="000000"/>
                </a:solidFill>
                <a:effectLst/>
                <a:latin typeface="Arial" panose="020B0604020202020204" pitchFamily="34" charset="0"/>
              </a:rPr>
              <a:t> </a:t>
            </a:r>
            <a:r>
              <a:rPr lang="vi-VN" sz="1800" b="0" i="0" u="none" strike="noStrike">
                <a:solidFill>
                  <a:srgbClr val="000000"/>
                </a:solidFill>
                <a:effectLst/>
                <a:latin typeface="Arial" panose="020B0604020202020204" pitchFamily="34" charset="0"/>
              </a:rPr>
              <a:t>ở bảng </a:t>
            </a:r>
            <a:r>
              <a:rPr lang="vi-VN" sz="1800" b="0" i="0" u="none" strike="noStrike" err="1">
                <a:solidFill>
                  <a:srgbClr val="000000"/>
                </a:solidFill>
                <a:effectLst/>
                <a:latin typeface="Arial" panose="020B0604020202020204" pitchFamily="34" charset="0"/>
              </a:rPr>
              <a:t>payment</a:t>
            </a:r>
            <a:r>
              <a:rPr lang="vi-VN" sz="1800" b="0" i="0" u="none" strike="noStrike">
                <a:solidFill>
                  <a:srgbClr val="000000"/>
                </a:solidFill>
                <a:effectLst/>
                <a:latin typeface="Arial" panose="020B0604020202020204" pitchFamily="34" charset="0"/>
              </a:rPr>
              <a:t> (có liên kết khóa ngoại là </a:t>
            </a:r>
            <a:r>
              <a:rPr lang="vi-VN" sz="1800" b="0" i="0" u="none" strike="noStrike" err="1">
                <a:solidFill>
                  <a:srgbClr val="000000"/>
                </a:solidFill>
                <a:effectLst/>
                <a:latin typeface="Arial" panose="020B0604020202020204" pitchFamily="34" charset="0"/>
              </a:rPr>
              <a:t>order_id</a:t>
            </a:r>
            <a:r>
              <a:rPr lang="vi-VN" sz="1800" b="0" i="0" u="none" strike="noStrike">
                <a:solidFill>
                  <a:srgbClr val="000000"/>
                </a:solidFill>
                <a:effectLst/>
                <a:latin typeface="Arial" panose="020B0604020202020204" pitchFamily="34" charset="0"/>
              </a:rPr>
              <a:t>), với </a:t>
            </a:r>
            <a:r>
              <a:rPr lang="vi-VN" sz="1800" b="0" i="0" u="none" strike="noStrike" err="1">
                <a:solidFill>
                  <a:srgbClr val="000000"/>
                </a:solidFill>
                <a:effectLst/>
                <a:latin typeface="Arial" panose="020B0604020202020204" pitchFamily="34" charset="0"/>
              </a:rPr>
              <a:t>payment_method</a:t>
            </a:r>
            <a:r>
              <a:rPr lang="vi-VN" sz="1800" b="0" i="0" u="none" strike="noStrike">
                <a:solidFill>
                  <a:srgbClr val="000000"/>
                </a:solidFill>
                <a:effectLst/>
                <a:latin typeface="Arial" panose="020B0604020202020204" pitchFamily="34" charset="0"/>
              </a:rPr>
              <a:t> sẽ được khách hàng nhập từ bàn phím, cập nhật </a:t>
            </a:r>
            <a:r>
              <a:rPr lang="vi-VN" sz="1800" b="0" i="0" u="none" strike="noStrike" err="1">
                <a:solidFill>
                  <a:srgbClr val="000000"/>
                </a:solidFill>
                <a:effectLst/>
                <a:latin typeface="Arial" panose="020B0604020202020204" pitchFamily="34" charset="0"/>
              </a:rPr>
              <a:t>payment_status</a:t>
            </a:r>
            <a:r>
              <a:rPr lang="vi-VN" sz="1800" b="0" i="0" u="none" strike="noStrike">
                <a:solidFill>
                  <a:srgbClr val="000000"/>
                </a:solidFill>
                <a:effectLst/>
                <a:latin typeface="Arial" panose="020B0604020202020204" pitchFamily="34" charset="0"/>
              </a:rPr>
              <a:t> </a:t>
            </a:r>
            <a:r>
              <a:rPr lang="en-US" sz="1800" b="0" i="0" u="none" strike="noStrike">
                <a:solidFill>
                  <a:srgbClr val="000000"/>
                </a:solidFill>
                <a:effectLst/>
                <a:latin typeface="Arial" panose="020B0604020202020204" pitchFamily="34" charset="0"/>
              </a:rPr>
              <a:t> </a:t>
            </a:r>
            <a:r>
              <a:rPr lang="vi-VN" sz="1800" b="0" i="0" u="none" strike="noStrike">
                <a:solidFill>
                  <a:srgbClr val="000000"/>
                </a:solidFill>
                <a:effectLst/>
                <a:latin typeface="Arial" panose="020B0604020202020204" pitchFamily="34" charset="0"/>
              </a:rPr>
              <a:t>thành </a:t>
            </a:r>
            <a:r>
              <a:rPr lang="vi-VN" sz="1800" b="0" i="0" u="none" strike="noStrike" err="1">
                <a:solidFill>
                  <a:srgbClr val="000000"/>
                </a:solidFill>
                <a:effectLst/>
                <a:latin typeface="Arial" panose="020B0604020202020204" pitchFamily="34" charset="0"/>
              </a:rPr>
              <a:t>pending</a:t>
            </a:r>
            <a:endParaRPr lang="vi-VN" b="0">
              <a:effectLst/>
            </a:endParaRPr>
          </a:p>
          <a:p>
            <a:pPr>
              <a:buNone/>
            </a:pPr>
            <a:br>
              <a:rPr lang="vi-VN"/>
            </a:br>
            <a:endParaRPr lang="en-US"/>
          </a:p>
        </p:txBody>
      </p:sp>
      <p:pic>
        <p:nvPicPr>
          <p:cNvPr id="8" name="Hình ảnh 7">
            <a:extLst>
              <a:ext uri="{FF2B5EF4-FFF2-40B4-BE49-F238E27FC236}">
                <a16:creationId xmlns:a16="http://schemas.microsoft.com/office/drawing/2014/main" id="{B6BA3AD6-285C-6548-E165-8B9F55079F70}"/>
              </a:ext>
            </a:extLst>
          </p:cNvPr>
          <p:cNvPicPr>
            <a:picLocks noChangeAspect="1"/>
          </p:cNvPicPr>
          <p:nvPr/>
        </p:nvPicPr>
        <p:blipFill>
          <a:blip r:embed="rId2"/>
          <a:stretch>
            <a:fillRect/>
          </a:stretch>
        </p:blipFill>
        <p:spPr>
          <a:xfrm>
            <a:off x="2291305" y="3111742"/>
            <a:ext cx="6437060" cy="464114"/>
          </a:xfrm>
          <a:prstGeom prst="rect">
            <a:avLst/>
          </a:prstGeom>
        </p:spPr>
      </p:pic>
      <p:pic>
        <p:nvPicPr>
          <p:cNvPr id="10" name="Hình ảnh 9">
            <a:extLst>
              <a:ext uri="{FF2B5EF4-FFF2-40B4-BE49-F238E27FC236}">
                <a16:creationId xmlns:a16="http://schemas.microsoft.com/office/drawing/2014/main" id="{0B1917CB-E1BD-27CC-34B3-0D0EFEE5C43D}"/>
              </a:ext>
            </a:extLst>
          </p:cNvPr>
          <p:cNvPicPr>
            <a:picLocks noChangeAspect="1"/>
          </p:cNvPicPr>
          <p:nvPr/>
        </p:nvPicPr>
        <p:blipFill>
          <a:blip r:embed="rId3"/>
          <a:stretch>
            <a:fillRect/>
          </a:stretch>
        </p:blipFill>
        <p:spPr>
          <a:xfrm>
            <a:off x="2334388" y="4364105"/>
            <a:ext cx="6523285" cy="1638442"/>
          </a:xfrm>
          <a:prstGeom prst="rect">
            <a:avLst/>
          </a:prstGeom>
        </p:spPr>
      </p:pic>
      <p:sp>
        <p:nvSpPr>
          <p:cNvPr id="11" name="Mũi tên: Xuống 10">
            <a:extLst>
              <a:ext uri="{FF2B5EF4-FFF2-40B4-BE49-F238E27FC236}">
                <a16:creationId xmlns:a16="http://schemas.microsoft.com/office/drawing/2014/main" id="{029CF753-198A-9022-DB0F-A261D816EF75}"/>
              </a:ext>
            </a:extLst>
          </p:cNvPr>
          <p:cNvSpPr/>
          <p:nvPr/>
        </p:nvSpPr>
        <p:spPr>
          <a:xfrm>
            <a:off x="4817561" y="3692846"/>
            <a:ext cx="1018750" cy="5244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585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DB4C-1B6B-834B-DAB0-1B428C8D2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8EEB5-42E0-6359-D8D3-A55646F68F36}"/>
              </a:ext>
            </a:extLst>
          </p:cNvPr>
          <p:cNvSpPr>
            <a:spLocks noGrp="1"/>
          </p:cNvSpPr>
          <p:nvPr>
            <p:ph type="title"/>
          </p:nvPr>
        </p:nvSpPr>
        <p:spPr/>
        <p:txBody>
          <a:bodyPr/>
          <a:lstStyle/>
          <a:p>
            <a:r>
              <a:rPr lang="vi-VN"/>
              <a:t>4a. </a:t>
            </a:r>
            <a:r>
              <a:rPr lang="vi-VN" err="1"/>
              <a:t>Trigger</a:t>
            </a:r>
            <a:endParaRPr lang="en-US"/>
          </a:p>
        </p:txBody>
      </p:sp>
      <p:sp>
        <p:nvSpPr>
          <p:cNvPr id="5" name="Slide Number Placeholder 4">
            <a:extLst>
              <a:ext uri="{FF2B5EF4-FFF2-40B4-BE49-F238E27FC236}">
                <a16:creationId xmlns:a16="http://schemas.microsoft.com/office/drawing/2014/main" id="{7A3536EB-EB62-8CFC-F3BF-BB08B899D49C}"/>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Hộp Văn bản 2">
            <a:extLst>
              <a:ext uri="{FF2B5EF4-FFF2-40B4-BE49-F238E27FC236}">
                <a16:creationId xmlns:a16="http://schemas.microsoft.com/office/drawing/2014/main" id="{91BD7058-347C-21D1-F646-D6DCFDBF32C6}"/>
              </a:ext>
            </a:extLst>
          </p:cNvPr>
          <p:cNvSpPr txBox="1"/>
          <p:nvPr/>
        </p:nvSpPr>
        <p:spPr>
          <a:xfrm>
            <a:off x="175491" y="1222530"/>
            <a:ext cx="8682182" cy="954107"/>
          </a:xfrm>
          <a:prstGeom prst="rect">
            <a:avLst/>
          </a:prstGeom>
          <a:noFill/>
        </p:spPr>
        <p:txBody>
          <a:bodyPr wrap="square">
            <a:spAutoFit/>
          </a:bodyPr>
          <a:lstStyle/>
          <a:p>
            <a:pPr rtl="0">
              <a:buNone/>
            </a:pPr>
            <a:r>
              <a:rPr lang="en-US" sz="2000" b="1" i="0" u="none" strike="noStrike">
                <a:solidFill>
                  <a:srgbClr val="000000"/>
                </a:solidFill>
                <a:effectLst/>
                <a:latin typeface="Arial" panose="020B0604020202020204" pitchFamily="34" charset="0"/>
              </a:rPr>
              <a:t>3, </a:t>
            </a:r>
            <a:r>
              <a:rPr lang="en-US" sz="2000" b="1" i="0" u="none" strike="noStrike" err="1">
                <a:solidFill>
                  <a:srgbClr val="000000"/>
                </a:solidFill>
                <a:effectLst/>
                <a:latin typeface="Arial" panose="020B0604020202020204" pitchFamily="34" charset="0"/>
              </a:rPr>
              <a:t>Khách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chọn</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phương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thức</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thanh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toán</a:t>
            </a:r>
            <a:endParaRPr lang="en-US" b="0">
              <a:effectLst/>
            </a:endParaRPr>
          </a:p>
          <a:p>
            <a:pPr>
              <a:buNone/>
            </a:pPr>
            <a:r>
              <a:rPr lang="en-US"/>
              <a:t>(Trigger </a:t>
            </a:r>
            <a:r>
              <a:rPr lang="en-US" err="1"/>
              <a:t>giúp</a:t>
            </a:r>
            <a:r>
              <a:rPr lang="en-US"/>
              <a:t> </a:t>
            </a:r>
            <a:r>
              <a:rPr lang="en-US" err="1"/>
              <a:t>thực</a:t>
            </a:r>
            <a:r>
              <a:rPr lang="en-US"/>
              <a:t> </a:t>
            </a:r>
            <a:r>
              <a:rPr lang="en-US" err="1"/>
              <a:t>hiện</a:t>
            </a:r>
            <a:r>
              <a:rPr lang="en-US"/>
              <a:t>) </a:t>
            </a:r>
            <a:br>
              <a:rPr lang="en-US"/>
            </a:br>
            <a:endParaRPr lang="en-US"/>
          </a:p>
        </p:txBody>
      </p:sp>
      <p:pic>
        <p:nvPicPr>
          <p:cNvPr id="9218" name="Picture 2">
            <a:extLst>
              <a:ext uri="{FF2B5EF4-FFF2-40B4-BE49-F238E27FC236}">
                <a16:creationId xmlns:a16="http://schemas.microsoft.com/office/drawing/2014/main" id="{A78EA061-CB5D-3793-A4EA-3588F3BFF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36" y="2080213"/>
            <a:ext cx="9060006" cy="3476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190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vi-VN"/>
              <a:t>4a. </a:t>
            </a:r>
            <a:r>
              <a:rPr lang="vi-VN" err="1"/>
              <a:t>Trigger</a:t>
            </a:r>
            <a:endParaRPr lang="en-US"/>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16" name="Hộp Văn bản 15">
            <a:extLst>
              <a:ext uri="{FF2B5EF4-FFF2-40B4-BE49-F238E27FC236}">
                <a16:creationId xmlns:a16="http://schemas.microsoft.com/office/drawing/2014/main" id="{AA82F736-BE70-A627-A759-FAFCE3D05149}"/>
              </a:ext>
            </a:extLst>
          </p:cNvPr>
          <p:cNvSpPr txBox="1"/>
          <p:nvPr/>
        </p:nvSpPr>
        <p:spPr>
          <a:xfrm>
            <a:off x="175491" y="1222530"/>
            <a:ext cx="8682182" cy="954107"/>
          </a:xfrm>
          <a:prstGeom prst="rect">
            <a:avLst/>
          </a:prstGeom>
          <a:noFill/>
        </p:spPr>
        <p:txBody>
          <a:bodyPr wrap="square">
            <a:spAutoFit/>
          </a:bodyPr>
          <a:lstStyle/>
          <a:p>
            <a:pPr rtl="0">
              <a:buNone/>
            </a:pPr>
            <a:r>
              <a:rPr lang="en-US" sz="2000" b="1" i="0" u="none" strike="noStrike">
                <a:solidFill>
                  <a:srgbClr val="000000"/>
                </a:solidFill>
                <a:effectLst/>
                <a:latin typeface="Arial" panose="020B0604020202020204" pitchFamily="34" charset="0"/>
              </a:rPr>
              <a:t>4, Trường </a:t>
            </a:r>
            <a:r>
              <a:rPr lang="en-US" sz="2000" b="1" i="0" u="none" strike="noStrike" err="1">
                <a:solidFill>
                  <a:srgbClr val="000000"/>
                </a:solidFill>
                <a:effectLst/>
                <a:latin typeface="Arial" panose="020B0604020202020204" pitchFamily="34" charset="0"/>
              </a:rPr>
              <a:t>hợp</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khách</a:t>
            </a:r>
            <a:r>
              <a:rPr lang="en-US" sz="2000" b="1" i="0" u="none" strike="noStrike">
                <a:solidFill>
                  <a:srgbClr val="000000"/>
                </a:solidFill>
                <a:effectLst/>
                <a:latin typeface="Arial" panose="020B0604020202020204" pitchFamily="34" charset="0"/>
              </a:rPr>
              <a:t> hang </a:t>
            </a:r>
            <a:r>
              <a:rPr lang="en-US" sz="2000" b="1" i="0" u="none" strike="noStrike" err="1">
                <a:solidFill>
                  <a:srgbClr val="000000"/>
                </a:solidFill>
                <a:effectLst/>
                <a:latin typeface="Arial" panose="020B0604020202020204" pitchFamily="34" charset="0"/>
              </a:rPr>
              <a:t>hủy</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đơn</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hoặc</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giao</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thành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công</a:t>
            </a:r>
            <a:endParaRPr lang="en-US" b="0">
              <a:effectLst/>
            </a:endParaRPr>
          </a:p>
          <a:p>
            <a:pPr>
              <a:buNone/>
            </a:pPr>
            <a:br>
              <a:rPr lang="en-US"/>
            </a:br>
            <a:endParaRPr lang="en-US"/>
          </a:p>
        </p:txBody>
      </p:sp>
      <p:sp>
        <p:nvSpPr>
          <p:cNvPr id="18" name="Hộp Văn bản 17">
            <a:extLst>
              <a:ext uri="{FF2B5EF4-FFF2-40B4-BE49-F238E27FC236}">
                <a16:creationId xmlns:a16="http://schemas.microsoft.com/office/drawing/2014/main" id="{0C89FE06-7F7F-5161-12EC-DAA2689ADDF9}"/>
              </a:ext>
            </a:extLst>
          </p:cNvPr>
          <p:cNvSpPr txBox="1"/>
          <p:nvPr/>
        </p:nvSpPr>
        <p:spPr>
          <a:xfrm>
            <a:off x="175491" y="1650197"/>
            <a:ext cx="9144000" cy="1200329"/>
          </a:xfrm>
          <a:prstGeom prst="rect">
            <a:avLst/>
          </a:prstGeom>
          <a:noFill/>
        </p:spPr>
        <p:txBody>
          <a:bodyPr wrap="square">
            <a:spAutoFit/>
          </a:bodyPr>
          <a:lstStyle/>
          <a:p>
            <a:pPr rtl="0">
              <a:buNone/>
            </a:pPr>
            <a:r>
              <a:rPr lang="en-US" sz="1800" b="0" i="0" u="none" strike="noStrike" err="1">
                <a:solidFill>
                  <a:srgbClr val="000000"/>
                </a:solidFill>
                <a:effectLst/>
                <a:highlight>
                  <a:srgbClr val="FFFF00"/>
                </a:highlight>
                <a:latin typeface="Arial" panose="020B0604020202020204" pitchFamily="34" charset="0"/>
              </a:rPr>
              <a:t>Yêu</a:t>
            </a:r>
            <a:r>
              <a:rPr lang="en-US" sz="1800" b="0" i="0" u="none" strike="noStrike">
                <a:solidFill>
                  <a:srgbClr val="000000"/>
                </a:solidFill>
                <a:effectLst/>
                <a:highlight>
                  <a:srgbClr val="FFFF00"/>
                </a:highlight>
                <a:latin typeface="Arial" panose="020B0604020202020204" pitchFamily="34" charset="0"/>
              </a:rPr>
              <a:t> </a:t>
            </a:r>
            <a:r>
              <a:rPr lang="en-US" sz="1800" b="0" i="0" u="none" strike="noStrike" err="1">
                <a:solidFill>
                  <a:srgbClr val="000000"/>
                </a:solidFill>
                <a:effectLst/>
                <a:highlight>
                  <a:srgbClr val="FFFF00"/>
                </a:highlight>
                <a:latin typeface="Arial" panose="020B0604020202020204" pitchFamily="34" charset="0"/>
              </a:rPr>
              <a:t>cầu</a:t>
            </a:r>
            <a:r>
              <a:rPr lang="en-US" sz="1800" b="0" i="0" u="none" strike="noStrike">
                <a:solidFill>
                  <a:srgbClr val="000000"/>
                </a:solidFill>
                <a:effectLst/>
                <a:highlight>
                  <a:srgbClr val="FFFF00"/>
                </a:highlight>
                <a:latin typeface="Arial" panose="020B0604020202020204" pitchFamily="34" charset="0"/>
              </a:rPr>
              <a:t>: </a:t>
            </a:r>
          </a:p>
          <a:p>
            <a:pPr marL="285750" indent="-285750">
              <a:buFontTx/>
              <a:buChar char="-"/>
            </a:pPr>
            <a:r>
              <a:rPr lang="en-US"/>
              <a:t>N</a:t>
            </a:r>
            <a:r>
              <a:rPr lang="vi-VN" err="1"/>
              <a:t>ếu</a:t>
            </a:r>
            <a:r>
              <a:rPr lang="vi-VN"/>
              <a:t> </a:t>
            </a:r>
            <a:r>
              <a:rPr lang="vi-VN" err="1"/>
              <a:t>canceled</a:t>
            </a:r>
            <a:r>
              <a:rPr lang="vi-VN"/>
              <a:t> →  cập nhật </a:t>
            </a:r>
            <a:r>
              <a:rPr lang="vi-VN" err="1"/>
              <a:t>status</a:t>
            </a:r>
            <a:r>
              <a:rPr lang="vi-VN"/>
              <a:t> thành “</a:t>
            </a:r>
            <a:r>
              <a:rPr lang="vi-VN" err="1"/>
              <a:t>canceled</a:t>
            </a:r>
            <a:r>
              <a:rPr lang="vi-VN"/>
              <a:t>”, cập nhật </a:t>
            </a:r>
            <a:r>
              <a:rPr lang="vi-VN" err="1"/>
              <a:t>quantity</a:t>
            </a:r>
            <a:r>
              <a:rPr lang="vi-VN"/>
              <a:t> về lại ban đầu.</a:t>
            </a:r>
            <a:endParaRPr lang="en-US"/>
          </a:p>
          <a:p>
            <a:pPr marL="285750" indent="-285750">
              <a:buFontTx/>
              <a:buChar char="-"/>
            </a:pPr>
            <a:r>
              <a:rPr lang="vi-VN"/>
              <a:t> Ngược lại, nếu giao thành công thì chuyển </a:t>
            </a:r>
            <a:r>
              <a:rPr lang="vi-VN" err="1"/>
              <a:t>status</a:t>
            </a:r>
            <a:r>
              <a:rPr lang="vi-VN"/>
              <a:t> thành “</a:t>
            </a:r>
            <a:r>
              <a:rPr lang="vi-VN" err="1"/>
              <a:t>delivered</a:t>
            </a:r>
            <a:r>
              <a:rPr lang="vi-VN"/>
              <a:t>”, chuyển </a:t>
            </a:r>
            <a:r>
              <a:rPr lang="vi-VN" err="1"/>
              <a:t>payment_status</a:t>
            </a:r>
            <a:r>
              <a:rPr lang="vi-VN"/>
              <a:t> thành “</a:t>
            </a:r>
            <a:r>
              <a:rPr lang="vi-VN" err="1"/>
              <a:t>completed</a:t>
            </a:r>
            <a:r>
              <a:rPr lang="vi-VN"/>
              <a:t>”.</a:t>
            </a:r>
            <a:endParaRPr lang="en-US" sz="1800" b="0" i="0" u="none" strike="noStrike">
              <a:solidFill>
                <a:srgbClr val="000000"/>
              </a:solidFill>
              <a:effectLst/>
              <a:highlight>
                <a:srgbClr val="FFFF00"/>
              </a:highlight>
              <a:latin typeface="Arial" panose="020B0604020202020204" pitchFamily="34" charset="0"/>
            </a:endParaRPr>
          </a:p>
        </p:txBody>
      </p:sp>
      <p:pic>
        <p:nvPicPr>
          <p:cNvPr id="20" name="Hình ảnh 19">
            <a:extLst>
              <a:ext uri="{FF2B5EF4-FFF2-40B4-BE49-F238E27FC236}">
                <a16:creationId xmlns:a16="http://schemas.microsoft.com/office/drawing/2014/main" id="{C70E0F3B-BF27-6ECA-555A-400B5CFC4BDA}"/>
              </a:ext>
            </a:extLst>
          </p:cNvPr>
          <p:cNvPicPr>
            <a:picLocks noChangeAspect="1"/>
          </p:cNvPicPr>
          <p:nvPr/>
        </p:nvPicPr>
        <p:blipFill>
          <a:blip r:embed="rId2"/>
          <a:stretch>
            <a:fillRect/>
          </a:stretch>
        </p:blipFill>
        <p:spPr>
          <a:xfrm>
            <a:off x="385168" y="3232708"/>
            <a:ext cx="5174428" cy="898321"/>
          </a:xfrm>
          <a:prstGeom prst="rect">
            <a:avLst/>
          </a:prstGeom>
        </p:spPr>
      </p:pic>
      <p:grpSp>
        <p:nvGrpSpPr>
          <p:cNvPr id="21" name="Nhóm 20">
            <a:extLst>
              <a:ext uri="{FF2B5EF4-FFF2-40B4-BE49-F238E27FC236}">
                <a16:creationId xmlns:a16="http://schemas.microsoft.com/office/drawing/2014/main" id="{D64F51FA-E232-AA11-C6AD-E8576EDF7D51}"/>
              </a:ext>
            </a:extLst>
          </p:cNvPr>
          <p:cNvGrpSpPr/>
          <p:nvPr/>
        </p:nvGrpSpPr>
        <p:grpSpPr>
          <a:xfrm>
            <a:off x="6832150" y="2701584"/>
            <a:ext cx="4974681" cy="1638347"/>
            <a:chOff x="67932" y="1699583"/>
            <a:chExt cx="6957663" cy="1636216"/>
          </a:xfrm>
        </p:grpSpPr>
        <p:pic>
          <p:nvPicPr>
            <p:cNvPr id="22" name="Hình ảnh 21">
              <a:extLst>
                <a:ext uri="{FF2B5EF4-FFF2-40B4-BE49-F238E27FC236}">
                  <a16:creationId xmlns:a16="http://schemas.microsoft.com/office/drawing/2014/main" id="{E5A2DD17-9061-5A49-F68D-514A04D90424}"/>
                </a:ext>
              </a:extLst>
            </p:cNvPr>
            <p:cNvPicPr>
              <a:picLocks noChangeAspect="1"/>
            </p:cNvPicPr>
            <p:nvPr/>
          </p:nvPicPr>
          <p:blipFill>
            <a:blip r:embed="rId3"/>
            <a:stretch>
              <a:fillRect/>
            </a:stretch>
          </p:blipFill>
          <p:spPr>
            <a:xfrm>
              <a:off x="67932" y="1735460"/>
              <a:ext cx="6957663" cy="1600339"/>
            </a:xfrm>
            <a:prstGeom prst="rect">
              <a:avLst/>
            </a:prstGeom>
          </p:spPr>
        </p:pic>
        <p:cxnSp>
          <p:nvCxnSpPr>
            <p:cNvPr id="23" name="Đường nối Thẳng 22">
              <a:extLst>
                <a:ext uri="{FF2B5EF4-FFF2-40B4-BE49-F238E27FC236}">
                  <a16:creationId xmlns:a16="http://schemas.microsoft.com/office/drawing/2014/main" id="{E44F5F86-D8BB-C52D-F201-9F125AF1B128}"/>
                </a:ext>
              </a:extLst>
            </p:cNvPr>
            <p:cNvCxnSpPr>
              <a:cxnSpLocks/>
            </p:cNvCxnSpPr>
            <p:nvPr/>
          </p:nvCxnSpPr>
          <p:spPr>
            <a:xfrm flipH="1">
              <a:off x="67932" y="3335799"/>
              <a:ext cx="695766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Đường nối Thẳng 23">
              <a:extLst>
                <a:ext uri="{FF2B5EF4-FFF2-40B4-BE49-F238E27FC236}">
                  <a16:creationId xmlns:a16="http://schemas.microsoft.com/office/drawing/2014/main" id="{C681C398-A67C-DAB6-4DAE-78115DE4AAE2}"/>
                </a:ext>
              </a:extLst>
            </p:cNvPr>
            <p:cNvCxnSpPr>
              <a:cxnSpLocks/>
            </p:cNvCxnSpPr>
            <p:nvPr/>
          </p:nvCxnSpPr>
          <p:spPr>
            <a:xfrm>
              <a:off x="67932" y="2864745"/>
              <a:ext cx="6957663" cy="0"/>
            </a:xfrm>
            <a:prstGeom prst="line">
              <a:avLst/>
            </a:prstGeom>
          </p:spPr>
          <p:style>
            <a:lnRef idx="3">
              <a:schemeClr val="accent2"/>
            </a:lnRef>
            <a:fillRef idx="0">
              <a:schemeClr val="accent2"/>
            </a:fillRef>
            <a:effectRef idx="2">
              <a:schemeClr val="accent2"/>
            </a:effectRef>
            <a:fontRef idx="minor">
              <a:schemeClr val="tx1"/>
            </a:fontRef>
          </p:style>
        </p:cxnSp>
        <p:sp>
          <p:nvSpPr>
            <p:cNvPr id="25" name="Hộp Văn bản 24">
              <a:extLst>
                <a:ext uri="{FF2B5EF4-FFF2-40B4-BE49-F238E27FC236}">
                  <a16:creationId xmlns:a16="http://schemas.microsoft.com/office/drawing/2014/main" id="{B9B8EF1C-4C6E-CE92-7F84-A27EB79D481C}"/>
                </a:ext>
              </a:extLst>
            </p:cNvPr>
            <p:cNvSpPr txBox="1"/>
            <p:nvPr/>
          </p:nvSpPr>
          <p:spPr>
            <a:xfrm>
              <a:off x="175491" y="1699583"/>
              <a:ext cx="6096000" cy="646331"/>
            </a:xfrm>
            <a:prstGeom prst="rect">
              <a:avLst/>
            </a:prstGeom>
            <a:noFill/>
          </p:spPr>
          <p:txBody>
            <a:bodyPr wrap="square">
              <a:spAutoFit/>
            </a:bodyPr>
            <a:lstStyle/>
            <a:p>
              <a:pPr>
                <a:buNone/>
              </a:pPr>
              <a:br>
                <a:rPr lang="vi-VN"/>
              </a:br>
              <a:endParaRPr lang="en-US"/>
            </a:p>
          </p:txBody>
        </p:sp>
        <p:cxnSp>
          <p:nvCxnSpPr>
            <p:cNvPr id="26" name="Đường nối Thẳng 25">
              <a:extLst>
                <a:ext uri="{FF2B5EF4-FFF2-40B4-BE49-F238E27FC236}">
                  <a16:creationId xmlns:a16="http://schemas.microsoft.com/office/drawing/2014/main" id="{75FF8DA0-C319-4F9E-87ED-F0A70EFC3742}"/>
                </a:ext>
              </a:extLst>
            </p:cNvPr>
            <p:cNvCxnSpPr>
              <a:cxnSpLocks/>
            </p:cNvCxnSpPr>
            <p:nvPr/>
          </p:nvCxnSpPr>
          <p:spPr>
            <a:xfrm>
              <a:off x="67932" y="2876338"/>
              <a:ext cx="0" cy="422947"/>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Đường nối Thẳng 26">
              <a:extLst>
                <a:ext uri="{FF2B5EF4-FFF2-40B4-BE49-F238E27FC236}">
                  <a16:creationId xmlns:a16="http://schemas.microsoft.com/office/drawing/2014/main" id="{CE29FD4D-AFD1-56AB-8241-5AD21F814137}"/>
                </a:ext>
              </a:extLst>
            </p:cNvPr>
            <p:cNvCxnSpPr>
              <a:cxnSpLocks/>
            </p:cNvCxnSpPr>
            <p:nvPr/>
          </p:nvCxnSpPr>
          <p:spPr>
            <a:xfrm>
              <a:off x="7025595" y="2850526"/>
              <a:ext cx="0" cy="476424"/>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29" name="Hình ảnh 28">
            <a:extLst>
              <a:ext uri="{FF2B5EF4-FFF2-40B4-BE49-F238E27FC236}">
                <a16:creationId xmlns:a16="http://schemas.microsoft.com/office/drawing/2014/main" id="{F7066DF1-8C0E-DDAC-76E1-A669674ED219}"/>
              </a:ext>
            </a:extLst>
          </p:cNvPr>
          <p:cNvPicPr>
            <a:picLocks noChangeAspect="1"/>
          </p:cNvPicPr>
          <p:nvPr/>
        </p:nvPicPr>
        <p:blipFill>
          <a:blip r:embed="rId4"/>
          <a:stretch>
            <a:fillRect/>
          </a:stretch>
        </p:blipFill>
        <p:spPr>
          <a:xfrm>
            <a:off x="338736" y="4817654"/>
            <a:ext cx="5387809" cy="817816"/>
          </a:xfrm>
          <a:prstGeom prst="rect">
            <a:avLst/>
          </a:prstGeom>
        </p:spPr>
      </p:pic>
      <p:pic>
        <p:nvPicPr>
          <p:cNvPr id="31" name="Hình ảnh 30">
            <a:extLst>
              <a:ext uri="{FF2B5EF4-FFF2-40B4-BE49-F238E27FC236}">
                <a16:creationId xmlns:a16="http://schemas.microsoft.com/office/drawing/2014/main" id="{C7F7FE07-42BB-E46F-759E-1929895F9185}"/>
              </a:ext>
            </a:extLst>
          </p:cNvPr>
          <p:cNvPicPr>
            <a:picLocks noChangeAspect="1"/>
          </p:cNvPicPr>
          <p:nvPr/>
        </p:nvPicPr>
        <p:blipFill>
          <a:blip r:embed="rId5"/>
          <a:stretch>
            <a:fillRect/>
          </a:stretch>
        </p:blipFill>
        <p:spPr>
          <a:xfrm>
            <a:off x="6877277" y="4776182"/>
            <a:ext cx="4884426" cy="1522883"/>
          </a:xfrm>
          <a:prstGeom prst="rect">
            <a:avLst/>
          </a:prstGeom>
        </p:spPr>
      </p:pic>
      <p:sp>
        <p:nvSpPr>
          <p:cNvPr id="32" name="Mũi tên: Xuống 31">
            <a:extLst>
              <a:ext uri="{FF2B5EF4-FFF2-40B4-BE49-F238E27FC236}">
                <a16:creationId xmlns:a16="http://schemas.microsoft.com/office/drawing/2014/main" id="{DDDBCC66-BC81-B1D2-2DDD-6CEC9DF35C53}"/>
              </a:ext>
            </a:extLst>
          </p:cNvPr>
          <p:cNvSpPr/>
          <p:nvPr/>
        </p:nvSpPr>
        <p:spPr>
          <a:xfrm rot="14335346">
            <a:off x="6041451" y="3310872"/>
            <a:ext cx="567147" cy="799261"/>
          </a:xfrm>
          <a:prstGeom prst="downArrow">
            <a:avLst>
              <a:gd name="adj1" fmla="val 50000"/>
              <a:gd name="adj2" fmla="val 435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i tên: Xuống 32">
            <a:extLst>
              <a:ext uri="{FF2B5EF4-FFF2-40B4-BE49-F238E27FC236}">
                <a16:creationId xmlns:a16="http://schemas.microsoft.com/office/drawing/2014/main" id="{86199707-AC06-A07D-690E-6097911143E8}"/>
              </a:ext>
            </a:extLst>
          </p:cNvPr>
          <p:cNvSpPr/>
          <p:nvPr/>
        </p:nvSpPr>
        <p:spPr>
          <a:xfrm rot="18339867">
            <a:off x="6046926" y="5083576"/>
            <a:ext cx="524671" cy="733185"/>
          </a:xfrm>
          <a:prstGeom prst="downArrow">
            <a:avLst>
              <a:gd name="adj1" fmla="val 50000"/>
              <a:gd name="adj2" fmla="val 435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84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4AB5E-84C6-6641-90B9-A646CA73F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F28481-E05A-654F-9A47-5C797B1D247C}"/>
              </a:ext>
            </a:extLst>
          </p:cNvPr>
          <p:cNvSpPr>
            <a:spLocks noGrp="1"/>
          </p:cNvSpPr>
          <p:nvPr>
            <p:ph type="title"/>
          </p:nvPr>
        </p:nvSpPr>
        <p:spPr/>
        <p:txBody>
          <a:bodyPr/>
          <a:lstStyle/>
          <a:p>
            <a:r>
              <a:rPr lang="vi-VN"/>
              <a:t>4a. </a:t>
            </a:r>
            <a:r>
              <a:rPr lang="vi-VN" err="1"/>
              <a:t>Trigger</a:t>
            </a:r>
            <a:endParaRPr lang="en-US"/>
          </a:p>
        </p:txBody>
      </p:sp>
      <p:sp>
        <p:nvSpPr>
          <p:cNvPr id="5" name="Slide Number Placeholder 4">
            <a:extLst>
              <a:ext uri="{FF2B5EF4-FFF2-40B4-BE49-F238E27FC236}">
                <a16:creationId xmlns:a16="http://schemas.microsoft.com/office/drawing/2014/main" id="{B8A1F2C2-28A7-F25A-DE31-E164D560EB29}"/>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16" name="Hộp Văn bản 15">
            <a:extLst>
              <a:ext uri="{FF2B5EF4-FFF2-40B4-BE49-F238E27FC236}">
                <a16:creationId xmlns:a16="http://schemas.microsoft.com/office/drawing/2014/main" id="{07725E45-E4AA-58EC-6989-09181131CE9D}"/>
              </a:ext>
            </a:extLst>
          </p:cNvPr>
          <p:cNvSpPr txBox="1"/>
          <p:nvPr/>
        </p:nvSpPr>
        <p:spPr>
          <a:xfrm>
            <a:off x="175491" y="1222530"/>
            <a:ext cx="8682182" cy="954107"/>
          </a:xfrm>
          <a:prstGeom prst="rect">
            <a:avLst/>
          </a:prstGeom>
          <a:noFill/>
        </p:spPr>
        <p:txBody>
          <a:bodyPr wrap="square">
            <a:spAutoFit/>
          </a:bodyPr>
          <a:lstStyle/>
          <a:p>
            <a:pPr rtl="0">
              <a:buNone/>
            </a:pPr>
            <a:r>
              <a:rPr lang="en-US" sz="2000" b="1" i="0" u="none" strike="noStrike" dirty="0">
                <a:solidFill>
                  <a:srgbClr val="000000"/>
                </a:solidFill>
                <a:effectLst/>
                <a:latin typeface="Arial" panose="020B0604020202020204" pitchFamily="34" charset="0"/>
              </a:rPr>
              <a:t>4, Trường </a:t>
            </a:r>
            <a:r>
              <a:rPr lang="en-US" sz="2000" b="1" i="0" u="none" strike="noStrike" dirty="0" err="1">
                <a:solidFill>
                  <a:srgbClr val="000000"/>
                </a:solidFill>
                <a:effectLst/>
                <a:latin typeface="Arial" panose="020B0604020202020204" pitchFamily="34" charset="0"/>
              </a:rPr>
              <a:t>hợp</a:t>
            </a:r>
            <a:r>
              <a:rPr lang="en-US" sz="2000" b="1" i="0" u="none" strike="noStrike" dirty="0">
                <a:solidFill>
                  <a:srgbClr val="000000"/>
                </a:solidFill>
                <a:effectLst/>
                <a:latin typeface="Arial" panose="020B0604020202020204" pitchFamily="34" charset="0"/>
              </a:rPr>
              <a:t> </a:t>
            </a:r>
            <a:r>
              <a:rPr lang="en-US" sz="2000" b="1" i="0" u="none" strike="noStrike" dirty="0" err="1">
                <a:solidFill>
                  <a:srgbClr val="000000"/>
                </a:solidFill>
                <a:effectLst/>
                <a:latin typeface="Arial" panose="020B0604020202020204" pitchFamily="34" charset="0"/>
              </a:rPr>
              <a:t>khách</a:t>
            </a:r>
            <a:r>
              <a:rPr lang="en-US" sz="2000" b="1" i="0" u="none" strike="noStrike" dirty="0">
                <a:solidFill>
                  <a:srgbClr val="000000"/>
                </a:solidFill>
                <a:effectLst/>
                <a:latin typeface="Arial" panose="020B0604020202020204" pitchFamily="34" charset="0"/>
              </a:rPr>
              <a:t> </a:t>
            </a:r>
            <a:r>
              <a:rPr lang="en-US" sz="2000" b="1" dirty="0" err="1">
                <a:solidFill>
                  <a:srgbClr val="000000"/>
                </a:solidFill>
                <a:latin typeface="Arial" panose="020B0604020202020204" pitchFamily="34" charset="0"/>
              </a:rPr>
              <a:t>hàng</a:t>
            </a:r>
            <a:r>
              <a:rPr lang="en-US" sz="2000" b="1" i="0" u="none" strike="noStrike" dirty="0">
                <a:solidFill>
                  <a:srgbClr val="000000"/>
                </a:solidFill>
                <a:effectLst/>
                <a:latin typeface="Arial" panose="020B0604020202020204" pitchFamily="34" charset="0"/>
              </a:rPr>
              <a:t> </a:t>
            </a:r>
            <a:r>
              <a:rPr lang="en-US" sz="2000" b="1" i="0" u="none" strike="noStrike" dirty="0" err="1">
                <a:solidFill>
                  <a:srgbClr val="000000"/>
                </a:solidFill>
                <a:effectLst/>
                <a:latin typeface="Arial" panose="020B0604020202020204" pitchFamily="34" charset="0"/>
              </a:rPr>
              <a:t>hủy</a:t>
            </a:r>
            <a:r>
              <a:rPr lang="en-US" sz="2000" b="1" i="0" u="none" strike="noStrike" dirty="0">
                <a:solidFill>
                  <a:srgbClr val="000000"/>
                </a:solidFill>
                <a:effectLst/>
                <a:latin typeface="Arial" panose="020B0604020202020204" pitchFamily="34" charset="0"/>
              </a:rPr>
              <a:t> </a:t>
            </a:r>
            <a:r>
              <a:rPr lang="en-US" sz="2000" b="1" i="0" u="none" strike="noStrike" dirty="0" err="1">
                <a:solidFill>
                  <a:srgbClr val="000000"/>
                </a:solidFill>
                <a:effectLst/>
                <a:latin typeface="Arial" panose="020B0604020202020204" pitchFamily="34" charset="0"/>
              </a:rPr>
              <a:t>đơn</a:t>
            </a:r>
            <a:r>
              <a:rPr lang="en-US" sz="2000" b="1" i="0" u="none" strike="noStrike" dirty="0">
                <a:solidFill>
                  <a:srgbClr val="000000"/>
                </a:solidFill>
                <a:effectLst/>
                <a:latin typeface="Arial" panose="020B0604020202020204" pitchFamily="34" charset="0"/>
              </a:rPr>
              <a:t> hang </a:t>
            </a:r>
            <a:r>
              <a:rPr lang="en-US" sz="2000" b="1" i="0" u="none" strike="noStrike" dirty="0" err="1">
                <a:solidFill>
                  <a:srgbClr val="000000"/>
                </a:solidFill>
                <a:effectLst/>
                <a:latin typeface="Arial" panose="020B0604020202020204" pitchFamily="34" charset="0"/>
              </a:rPr>
              <a:t>hoặc</a:t>
            </a:r>
            <a:r>
              <a:rPr lang="en-US" sz="2000" b="1" i="0" u="none" strike="noStrike" dirty="0">
                <a:solidFill>
                  <a:srgbClr val="000000"/>
                </a:solidFill>
                <a:effectLst/>
                <a:latin typeface="Arial" panose="020B0604020202020204" pitchFamily="34" charset="0"/>
              </a:rPr>
              <a:t> </a:t>
            </a:r>
            <a:r>
              <a:rPr lang="en-US" sz="2000" b="1" i="0" u="none" strike="noStrike" dirty="0" err="1">
                <a:solidFill>
                  <a:srgbClr val="000000"/>
                </a:solidFill>
                <a:effectLst/>
                <a:latin typeface="Arial" panose="020B0604020202020204" pitchFamily="34" charset="0"/>
              </a:rPr>
              <a:t>giao</a:t>
            </a:r>
            <a:r>
              <a:rPr lang="en-US" sz="2000" b="1" i="0" u="none" strike="noStrike" dirty="0">
                <a:solidFill>
                  <a:srgbClr val="000000"/>
                </a:solidFill>
                <a:effectLst/>
                <a:latin typeface="Arial" panose="020B0604020202020204" pitchFamily="34" charset="0"/>
              </a:rPr>
              <a:t> </a:t>
            </a:r>
            <a:r>
              <a:rPr lang="en-US" sz="2000" b="1" i="0" u="none" strike="noStrike" dirty="0" err="1">
                <a:solidFill>
                  <a:srgbClr val="000000"/>
                </a:solidFill>
                <a:effectLst/>
                <a:latin typeface="Arial" panose="020B0604020202020204" pitchFamily="34" charset="0"/>
              </a:rPr>
              <a:t>hàng</a:t>
            </a:r>
            <a:r>
              <a:rPr lang="en-US" sz="2000" b="1" i="0" u="none" strike="noStrike" dirty="0">
                <a:solidFill>
                  <a:srgbClr val="000000"/>
                </a:solidFill>
                <a:effectLst/>
                <a:latin typeface="Arial" panose="020B0604020202020204" pitchFamily="34" charset="0"/>
              </a:rPr>
              <a:t> </a:t>
            </a:r>
            <a:r>
              <a:rPr lang="en-US" sz="2000" b="1" i="0" u="none" strike="noStrike" dirty="0" err="1">
                <a:solidFill>
                  <a:srgbClr val="000000"/>
                </a:solidFill>
                <a:effectLst/>
                <a:latin typeface="Arial" panose="020B0604020202020204" pitchFamily="34" charset="0"/>
              </a:rPr>
              <a:t>thành</a:t>
            </a:r>
            <a:r>
              <a:rPr lang="en-US" sz="2000" b="1" i="0" u="none" strike="noStrike" dirty="0">
                <a:solidFill>
                  <a:srgbClr val="000000"/>
                </a:solidFill>
                <a:effectLst/>
                <a:latin typeface="Arial" panose="020B0604020202020204" pitchFamily="34" charset="0"/>
              </a:rPr>
              <a:t> </a:t>
            </a:r>
            <a:r>
              <a:rPr lang="en-US" sz="2000" b="1" i="0" u="none" strike="noStrike" dirty="0" err="1">
                <a:solidFill>
                  <a:srgbClr val="000000"/>
                </a:solidFill>
                <a:effectLst/>
                <a:latin typeface="Arial" panose="020B0604020202020204" pitchFamily="34" charset="0"/>
              </a:rPr>
              <a:t>công</a:t>
            </a:r>
            <a:r>
              <a:rPr lang="en-US" sz="2000" b="1" i="0" u="none" strike="noStrike" dirty="0">
                <a:solidFill>
                  <a:srgbClr val="000000"/>
                </a:solidFill>
                <a:effectLst/>
                <a:latin typeface="Arial" panose="020B0604020202020204" pitchFamily="34" charset="0"/>
              </a:rPr>
              <a:t>.</a:t>
            </a:r>
            <a:endParaRPr lang="en-US" b="0" dirty="0">
              <a:effectLst/>
            </a:endParaRPr>
          </a:p>
          <a:p>
            <a:pPr>
              <a:buNone/>
            </a:pPr>
            <a:br>
              <a:rPr lang="en-US" dirty="0"/>
            </a:br>
            <a:endParaRPr lang="en-US" dirty="0"/>
          </a:p>
        </p:txBody>
      </p:sp>
      <p:sp>
        <p:nvSpPr>
          <p:cNvPr id="4" name="Hộp Văn bản 3">
            <a:extLst>
              <a:ext uri="{FF2B5EF4-FFF2-40B4-BE49-F238E27FC236}">
                <a16:creationId xmlns:a16="http://schemas.microsoft.com/office/drawing/2014/main" id="{ADE34431-C042-C1E3-2F0E-2C60563FEE3B}"/>
              </a:ext>
            </a:extLst>
          </p:cNvPr>
          <p:cNvSpPr txBox="1"/>
          <p:nvPr/>
        </p:nvSpPr>
        <p:spPr>
          <a:xfrm>
            <a:off x="175491" y="1514917"/>
            <a:ext cx="6096000" cy="369332"/>
          </a:xfrm>
          <a:prstGeom prst="rect">
            <a:avLst/>
          </a:prstGeom>
          <a:noFill/>
        </p:spPr>
        <p:txBody>
          <a:bodyPr wrap="square">
            <a:spAutoFit/>
          </a:bodyPr>
          <a:lstStyle/>
          <a:p>
            <a:r>
              <a:rPr lang="en-US"/>
              <a:t>(Trigger </a:t>
            </a:r>
            <a:r>
              <a:rPr lang="en-US" err="1"/>
              <a:t>giúp</a:t>
            </a:r>
            <a:r>
              <a:rPr lang="en-US"/>
              <a:t> </a:t>
            </a:r>
            <a:r>
              <a:rPr lang="en-US" err="1"/>
              <a:t>thực</a:t>
            </a:r>
            <a:r>
              <a:rPr lang="en-US"/>
              <a:t> </a:t>
            </a:r>
            <a:r>
              <a:rPr lang="en-US" err="1"/>
              <a:t>hiện</a:t>
            </a:r>
            <a:r>
              <a:rPr lang="en-US"/>
              <a:t>) </a:t>
            </a:r>
          </a:p>
        </p:txBody>
      </p:sp>
      <p:pic>
        <p:nvPicPr>
          <p:cNvPr id="10242" name="Picture 2">
            <a:extLst>
              <a:ext uri="{FF2B5EF4-FFF2-40B4-BE49-F238E27FC236}">
                <a16:creationId xmlns:a16="http://schemas.microsoft.com/office/drawing/2014/main" id="{B889E806-0ACF-1F3A-1180-43762F0F9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90" y="2102572"/>
            <a:ext cx="5734050" cy="353289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DB4F278C-0E2E-0B50-2025-8D934CA65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491" y="2174008"/>
            <a:ext cx="5734050" cy="332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474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58CDD-0BAC-85C4-7766-0314A7A22998}"/>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a:extLst>
              <a:ext uri="{FF2B5EF4-FFF2-40B4-BE49-F238E27FC236}">
                <a16:creationId xmlns:a16="http://schemas.microsoft.com/office/drawing/2014/main" id="{C68B644B-B629-1342-FC01-56736EFBC13D}"/>
              </a:ext>
            </a:extLst>
          </p:cNvPr>
          <p:cNvSpPr>
            <a:spLocks noGrp="1"/>
          </p:cNvSpPr>
          <p:nvPr>
            <p:ph type="title"/>
          </p:nvPr>
        </p:nvSpPr>
        <p:spPr/>
        <p:txBody>
          <a:bodyPr/>
          <a:lstStyle/>
          <a:p>
            <a:r>
              <a:rPr lang="en-US" dirty="0"/>
              <a:t>Freshgarden.vn</a:t>
            </a:r>
            <a:br>
              <a:rPr lang="en-US" dirty="0"/>
            </a:br>
            <a:endParaRPr lang="en-US" dirty="0"/>
          </a:p>
        </p:txBody>
      </p:sp>
      <p:pic>
        <p:nvPicPr>
          <p:cNvPr id="6" name="Content Placeholder 5">
            <a:extLst>
              <a:ext uri="{FF2B5EF4-FFF2-40B4-BE49-F238E27FC236}">
                <a16:creationId xmlns:a16="http://schemas.microsoft.com/office/drawing/2014/main" id="{EE91BA80-C786-3784-D732-C968E568E64D}"/>
              </a:ext>
            </a:extLst>
          </p:cNvPr>
          <p:cNvPicPr>
            <a:picLocks noGrp="1" noChangeAspect="1"/>
          </p:cNvPicPr>
          <p:nvPr>
            <p:ph sz="quarter" idx="13"/>
          </p:nvPr>
        </p:nvPicPr>
        <p:blipFill>
          <a:blip r:embed="rId2"/>
          <a:stretch>
            <a:fillRect/>
          </a:stretch>
        </p:blipFill>
        <p:spPr>
          <a:xfrm>
            <a:off x="762001" y="877762"/>
            <a:ext cx="10363199" cy="5285992"/>
          </a:xfrm>
        </p:spPr>
      </p:pic>
    </p:spTree>
    <p:extLst>
      <p:ext uri="{BB962C8B-B14F-4D97-AF65-F5344CB8AC3E}">
        <p14:creationId xmlns:p14="http://schemas.microsoft.com/office/powerpoint/2010/main" val="1758095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C628-2B75-CE98-D3E8-E8587365B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D8E10-8497-AF5E-27B4-28A2128010D0}"/>
              </a:ext>
            </a:extLst>
          </p:cNvPr>
          <p:cNvSpPr>
            <a:spLocks noGrp="1"/>
          </p:cNvSpPr>
          <p:nvPr>
            <p:ph type="title"/>
          </p:nvPr>
        </p:nvSpPr>
        <p:spPr/>
        <p:txBody>
          <a:bodyPr/>
          <a:lstStyle/>
          <a:p>
            <a:r>
              <a:rPr lang="vi-VN"/>
              <a:t>4a. </a:t>
            </a:r>
            <a:r>
              <a:rPr lang="vi-VN" err="1"/>
              <a:t>Trigger</a:t>
            </a:r>
            <a:endParaRPr lang="en-US"/>
          </a:p>
        </p:txBody>
      </p:sp>
      <p:sp>
        <p:nvSpPr>
          <p:cNvPr id="5" name="Slide Number Placeholder 4">
            <a:extLst>
              <a:ext uri="{FF2B5EF4-FFF2-40B4-BE49-F238E27FC236}">
                <a16:creationId xmlns:a16="http://schemas.microsoft.com/office/drawing/2014/main" id="{40201ADB-ADC5-14EA-5422-D9695A6B6034}"/>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Hộp Văn bản 2">
            <a:extLst>
              <a:ext uri="{FF2B5EF4-FFF2-40B4-BE49-F238E27FC236}">
                <a16:creationId xmlns:a16="http://schemas.microsoft.com/office/drawing/2014/main" id="{5ED87A38-71D3-8ED5-B3AF-221F9BBB47F8}"/>
              </a:ext>
            </a:extLst>
          </p:cNvPr>
          <p:cNvSpPr txBox="1"/>
          <p:nvPr/>
        </p:nvSpPr>
        <p:spPr>
          <a:xfrm>
            <a:off x="175491" y="1222530"/>
            <a:ext cx="8682182" cy="954107"/>
          </a:xfrm>
          <a:prstGeom prst="rect">
            <a:avLst/>
          </a:prstGeom>
          <a:noFill/>
        </p:spPr>
        <p:txBody>
          <a:bodyPr wrap="square">
            <a:spAutoFit/>
          </a:bodyPr>
          <a:lstStyle/>
          <a:p>
            <a:pPr rtl="0">
              <a:buNone/>
            </a:pPr>
            <a:r>
              <a:rPr lang="en-US" sz="2000" b="1">
                <a:solidFill>
                  <a:srgbClr val="000000"/>
                </a:solidFill>
                <a:latin typeface="Arial" panose="020B0604020202020204" pitchFamily="34" charset="0"/>
              </a:rPr>
              <a:t>5</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Chỉ</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khách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đã</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nhận</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được</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mới</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được</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viết</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đánh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giá</a:t>
            </a:r>
            <a:endParaRPr lang="en-US" b="0">
              <a:effectLst/>
            </a:endParaRPr>
          </a:p>
          <a:p>
            <a:pPr>
              <a:buNone/>
            </a:pPr>
            <a:br>
              <a:rPr lang="en-US"/>
            </a:br>
            <a:endParaRPr lang="en-US"/>
          </a:p>
        </p:txBody>
      </p:sp>
      <p:sp>
        <p:nvSpPr>
          <p:cNvPr id="6" name="Hộp Văn bản 5">
            <a:extLst>
              <a:ext uri="{FF2B5EF4-FFF2-40B4-BE49-F238E27FC236}">
                <a16:creationId xmlns:a16="http://schemas.microsoft.com/office/drawing/2014/main" id="{EBDAB766-7E84-25C8-27B4-6568912A1786}"/>
              </a:ext>
            </a:extLst>
          </p:cNvPr>
          <p:cNvSpPr txBox="1"/>
          <p:nvPr/>
        </p:nvSpPr>
        <p:spPr>
          <a:xfrm>
            <a:off x="175491" y="1764238"/>
            <a:ext cx="11443854" cy="2031325"/>
          </a:xfrm>
          <a:prstGeom prst="rect">
            <a:avLst/>
          </a:prstGeom>
          <a:noFill/>
        </p:spPr>
        <p:txBody>
          <a:bodyPr wrap="square">
            <a:spAutoFit/>
          </a:bodyPr>
          <a:lstStyle/>
          <a:p>
            <a:pPr rtl="0">
              <a:buNone/>
            </a:pPr>
            <a:r>
              <a:rPr lang="en-US" sz="1800" b="0" i="0" u="none" strike="noStrike" dirty="0" err="1">
                <a:solidFill>
                  <a:srgbClr val="000000"/>
                </a:solidFill>
                <a:effectLst/>
                <a:highlight>
                  <a:srgbClr val="FFFF00"/>
                </a:highlight>
                <a:latin typeface="Arial" panose="020B0604020202020204" pitchFamily="34" charset="0"/>
              </a:rPr>
              <a:t>Yêu</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cầu</a:t>
            </a:r>
            <a:r>
              <a:rPr lang="en-US" sz="1800" b="0" i="0" u="none" strike="noStrike" dirty="0">
                <a:solidFill>
                  <a:srgbClr val="000000"/>
                </a:solidFill>
                <a:effectLst/>
                <a:highlight>
                  <a:srgbClr val="FFFF00"/>
                </a:highlight>
                <a:latin typeface="Arial" panose="020B0604020202020204" pitchFamily="34" charset="0"/>
              </a:rPr>
              <a:t>: </a:t>
            </a:r>
          </a:p>
          <a:p>
            <a:pPr marL="285750" indent="-285750">
              <a:buFontTx/>
              <a:buChar char="-"/>
            </a:pPr>
            <a:r>
              <a:rPr lang="en-US" dirty="0" err="1"/>
              <a:t>Chỉ</a:t>
            </a:r>
            <a:r>
              <a:rPr lang="en-US" dirty="0"/>
              <a:t> </a:t>
            </a:r>
            <a:r>
              <a:rPr lang="en-US" dirty="0" err="1"/>
              <a:t>khi</a:t>
            </a:r>
            <a:r>
              <a:rPr lang="en-US" dirty="0"/>
              <a:t> ở </a:t>
            </a:r>
            <a:r>
              <a:rPr lang="en-US" dirty="0" err="1"/>
              <a:t>bảng</a:t>
            </a:r>
            <a:r>
              <a:rPr lang="en-US" dirty="0"/>
              <a:t> </a:t>
            </a:r>
            <a:r>
              <a:rPr lang="en-US" dirty="0" err="1"/>
              <a:t>customerorder</a:t>
            </a:r>
            <a:r>
              <a:rPr lang="en-US" dirty="0"/>
              <a:t>, </a:t>
            </a:r>
            <a:r>
              <a:rPr lang="en-US" dirty="0" err="1"/>
              <a:t>khi</a:t>
            </a:r>
            <a:r>
              <a:rPr lang="en-US" dirty="0"/>
              <a:t> status </a:t>
            </a:r>
            <a:r>
              <a:rPr lang="en-US" dirty="0" err="1"/>
              <a:t>cập</a:t>
            </a:r>
            <a:r>
              <a:rPr lang="en-US" dirty="0"/>
              <a:t> </a:t>
            </a:r>
            <a:r>
              <a:rPr lang="en-US" dirty="0" err="1"/>
              <a:t>nhật</a:t>
            </a:r>
            <a:r>
              <a:rPr lang="en-US" dirty="0"/>
              <a:t> </a:t>
            </a:r>
            <a:r>
              <a:rPr lang="en-US" dirty="0" err="1"/>
              <a:t>thành</a:t>
            </a:r>
            <a:r>
              <a:rPr lang="en-US" dirty="0"/>
              <a:t> "delivered" </a:t>
            </a:r>
            <a:r>
              <a:rPr lang="en-US" dirty="0" err="1"/>
              <a:t>thì</a:t>
            </a:r>
            <a:r>
              <a:rPr lang="en-US" dirty="0"/>
              <a:t> </a:t>
            </a:r>
            <a:r>
              <a:rPr lang="en-US" dirty="0" err="1"/>
              <a:t>payment_status</a:t>
            </a:r>
            <a:r>
              <a:rPr lang="en-US" dirty="0"/>
              <a:t> </a:t>
            </a:r>
            <a:r>
              <a:rPr lang="en-US" dirty="0" err="1"/>
              <a:t>sẽ</a:t>
            </a:r>
            <a:r>
              <a:rPr lang="en-US" dirty="0"/>
              <a:t> </a:t>
            </a:r>
            <a:r>
              <a:rPr lang="en-US" dirty="0" err="1"/>
              <a:t>cập</a:t>
            </a:r>
            <a:r>
              <a:rPr lang="en-US" dirty="0"/>
              <a:t> </a:t>
            </a:r>
            <a:r>
              <a:rPr lang="en-US" dirty="0" err="1"/>
              <a:t>nhật</a:t>
            </a:r>
            <a:r>
              <a:rPr lang="en-US" dirty="0"/>
              <a:t> </a:t>
            </a:r>
            <a:r>
              <a:rPr lang="en-US" dirty="0" err="1"/>
              <a:t>thành</a:t>
            </a:r>
            <a:r>
              <a:rPr lang="en-US" dirty="0"/>
              <a:t> "completed" .</a:t>
            </a:r>
          </a:p>
          <a:p>
            <a:pPr marL="285750" indent="-285750">
              <a:buFontTx/>
              <a:buChar char="-"/>
            </a:pPr>
            <a:r>
              <a:rPr lang="en-US" dirty="0"/>
              <a:t>Khi </a:t>
            </a:r>
            <a:r>
              <a:rPr lang="en-US" dirty="0" err="1"/>
              <a:t>đó</a:t>
            </a:r>
            <a:r>
              <a:rPr lang="en-US" dirty="0"/>
              <a:t>, ở </a:t>
            </a:r>
            <a:r>
              <a:rPr lang="en-US" dirty="0" err="1"/>
              <a:t>bảng</a:t>
            </a:r>
            <a:r>
              <a:rPr lang="en-US" dirty="0"/>
              <a:t> review (</a:t>
            </a:r>
            <a:r>
              <a:rPr lang="en-US" dirty="0" err="1"/>
              <a:t>chứa</a:t>
            </a:r>
            <a:r>
              <a:rPr lang="en-US" dirty="0"/>
              <a:t> </a:t>
            </a:r>
            <a:r>
              <a:rPr lang="en-US" dirty="0" err="1"/>
              <a:t>khóa</a:t>
            </a:r>
            <a:r>
              <a:rPr lang="en-US" dirty="0"/>
              <a:t> </a:t>
            </a:r>
            <a:r>
              <a:rPr lang="en-US" dirty="0" err="1"/>
              <a:t>ngoại</a:t>
            </a:r>
            <a:r>
              <a:rPr lang="en-US" dirty="0"/>
              <a:t> </a:t>
            </a:r>
            <a:r>
              <a:rPr lang="en-US" dirty="0" err="1"/>
              <a:t>order_detail_id</a:t>
            </a:r>
            <a:r>
              <a:rPr lang="en-US" dirty="0"/>
              <a:t>) </a:t>
            </a:r>
            <a:r>
              <a:rPr lang="en-US" dirty="0" err="1"/>
              <a:t>sẽ</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nhập</a:t>
            </a:r>
            <a:r>
              <a:rPr lang="en-US" dirty="0"/>
              <a:t> </a:t>
            </a:r>
            <a:r>
              <a:rPr lang="en-US" dirty="0" err="1"/>
              <a:t>customer_comment</a:t>
            </a:r>
            <a:r>
              <a:rPr lang="en-US" dirty="0"/>
              <a:t> </a:t>
            </a:r>
            <a:r>
              <a:rPr lang="en-US" dirty="0" err="1"/>
              <a:t>và</a:t>
            </a:r>
            <a:r>
              <a:rPr lang="en-US" dirty="0"/>
              <a:t> rating.</a:t>
            </a:r>
          </a:p>
          <a:p>
            <a:r>
              <a:rPr lang="en-US" dirty="0"/>
              <a:t>-    </a:t>
            </a:r>
            <a:r>
              <a:rPr lang="en-US" dirty="0" err="1"/>
              <a:t>Nếu</a:t>
            </a:r>
            <a:r>
              <a:rPr lang="en-US" dirty="0"/>
              <a:t> </a:t>
            </a:r>
            <a:r>
              <a:rPr lang="en-US" dirty="0" err="1"/>
              <a:t>cố</a:t>
            </a:r>
            <a:r>
              <a:rPr lang="en-US" dirty="0"/>
              <a:t> </a:t>
            </a:r>
            <a:r>
              <a:rPr lang="en-US" dirty="0" err="1"/>
              <a:t>tình</a:t>
            </a:r>
            <a:r>
              <a:rPr lang="en-US" dirty="0"/>
              <a:t> </a:t>
            </a:r>
            <a:r>
              <a:rPr lang="en-US" dirty="0" err="1"/>
              <a:t>nhập</a:t>
            </a:r>
            <a:r>
              <a:rPr lang="en-US" dirty="0"/>
              <a:t> comment </a:t>
            </a:r>
            <a:r>
              <a:rPr lang="en-US" dirty="0" err="1"/>
              <a:t>mà</a:t>
            </a:r>
            <a:r>
              <a:rPr lang="en-US" dirty="0"/>
              <a:t> </a:t>
            </a:r>
            <a:r>
              <a:rPr lang="en-US" dirty="0" err="1"/>
              <a:t>chưa</a:t>
            </a:r>
            <a:r>
              <a:rPr lang="en-US" dirty="0"/>
              <a:t> </a:t>
            </a:r>
            <a:r>
              <a:rPr lang="en-US" dirty="0" err="1"/>
              <a:t>có</a:t>
            </a:r>
            <a:r>
              <a:rPr lang="en-US" dirty="0"/>
              <a:t> </a:t>
            </a:r>
            <a:r>
              <a:rPr lang="en-US" dirty="0" err="1"/>
              <a:t>hàng</a:t>
            </a:r>
            <a:r>
              <a:rPr lang="en-US" dirty="0"/>
              <a:t> </a:t>
            </a:r>
            <a:r>
              <a:rPr lang="en-US" dirty="0" err="1"/>
              <a:t>sẽ</a:t>
            </a:r>
            <a:r>
              <a:rPr lang="en-US" dirty="0"/>
              <a:t> </a:t>
            </a:r>
            <a:r>
              <a:rPr lang="en-US" dirty="0" err="1"/>
              <a:t>hiện</a:t>
            </a:r>
            <a:r>
              <a:rPr lang="en-US" dirty="0"/>
              <a:t> </a:t>
            </a:r>
            <a:r>
              <a:rPr lang="en-US" dirty="0" err="1"/>
              <a:t>cảnh</a:t>
            </a:r>
            <a:r>
              <a:rPr lang="en-US" dirty="0"/>
              <a:t> </a:t>
            </a:r>
            <a:r>
              <a:rPr lang="en-US" dirty="0" err="1"/>
              <a:t>báo</a:t>
            </a:r>
            <a:r>
              <a:rPr lang="en-US" dirty="0"/>
              <a:t> </a:t>
            </a:r>
            <a:r>
              <a:rPr lang="en-US" dirty="0" err="1"/>
              <a:t>và</a:t>
            </a:r>
            <a:r>
              <a:rPr lang="en-US" dirty="0"/>
              <a:t> </a:t>
            </a:r>
            <a:r>
              <a:rPr lang="en-US" dirty="0" err="1"/>
              <a:t>ngăn</a:t>
            </a:r>
            <a:r>
              <a:rPr lang="en-US" dirty="0"/>
              <a:t> </a:t>
            </a:r>
            <a:r>
              <a:rPr lang="en-US" dirty="0" err="1"/>
              <a:t>cản</a:t>
            </a:r>
            <a:r>
              <a:rPr lang="en-US" dirty="0"/>
              <a:t>.</a:t>
            </a:r>
          </a:p>
          <a:p>
            <a:br>
              <a:rPr lang="en-US" dirty="0"/>
            </a:br>
            <a:endParaRPr lang="en-US" sz="1800" b="0" i="0" u="none" strike="noStrike" dirty="0">
              <a:solidFill>
                <a:srgbClr val="000000"/>
              </a:solidFill>
              <a:effectLst/>
              <a:highlight>
                <a:srgbClr val="FFFF00"/>
              </a:highlight>
              <a:latin typeface="Arial" panose="020B0604020202020204" pitchFamily="34" charset="0"/>
            </a:endParaRPr>
          </a:p>
        </p:txBody>
      </p:sp>
      <p:pic>
        <p:nvPicPr>
          <p:cNvPr id="8" name="Hình ảnh 7">
            <a:extLst>
              <a:ext uri="{FF2B5EF4-FFF2-40B4-BE49-F238E27FC236}">
                <a16:creationId xmlns:a16="http://schemas.microsoft.com/office/drawing/2014/main" id="{4F5484E7-C00D-DB0F-AE3C-D90D53519FF0}"/>
              </a:ext>
            </a:extLst>
          </p:cNvPr>
          <p:cNvPicPr>
            <a:picLocks noChangeAspect="1"/>
          </p:cNvPicPr>
          <p:nvPr/>
        </p:nvPicPr>
        <p:blipFill>
          <a:blip r:embed="rId2"/>
          <a:stretch>
            <a:fillRect/>
          </a:stretch>
        </p:blipFill>
        <p:spPr>
          <a:xfrm>
            <a:off x="338736" y="3429000"/>
            <a:ext cx="4971790" cy="764891"/>
          </a:xfrm>
          <a:prstGeom prst="rect">
            <a:avLst/>
          </a:prstGeom>
        </p:spPr>
      </p:pic>
      <p:pic>
        <p:nvPicPr>
          <p:cNvPr id="10" name="Hình ảnh 9">
            <a:extLst>
              <a:ext uri="{FF2B5EF4-FFF2-40B4-BE49-F238E27FC236}">
                <a16:creationId xmlns:a16="http://schemas.microsoft.com/office/drawing/2014/main" id="{E9539861-FFC9-E896-2795-96ED22E7E1B1}"/>
              </a:ext>
            </a:extLst>
          </p:cNvPr>
          <p:cNvPicPr>
            <a:picLocks noChangeAspect="1"/>
          </p:cNvPicPr>
          <p:nvPr/>
        </p:nvPicPr>
        <p:blipFill>
          <a:blip r:embed="rId3"/>
          <a:stretch>
            <a:fillRect/>
          </a:stretch>
        </p:blipFill>
        <p:spPr>
          <a:xfrm>
            <a:off x="4668381" y="4337271"/>
            <a:ext cx="7018628" cy="1813717"/>
          </a:xfrm>
          <a:prstGeom prst="rect">
            <a:avLst/>
          </a:prstGeom>
        </p:spPr>
      </p:pic>
      <p:sp>
        <p:nvSpPr>
          <p:cNvPr id="11" name="Mũi tên: Xuống 10">
            <a:extLst>
              <a:ext uri="{FF2B5EF4-FFF2-40B4-BE49-F238E27FC236}">
                <a16:creationId xmlns:a16="http://schemas.microsoft.com/office/drawing/2014/main" id="{9E678B5F-5884-7905-E789-FF9D0D058A72}"/>
              </a:ext>
            </a:extLst>
          </p:cNvPr>
          <p:cNvSpPr/>
          <p:nvPr/>
        </p:nvSpPr>
        <p:spPr>
          <a:xfrm rot="18339867">
            <a:off x="3417510" y="4144865"/>
            <a:ext cx="633938" cy="1470369"/>
          </a:xfrm>
          <a:prstGeom prst="downArrow">
            <a:avLst>
              <a:gd name="adj1" fmla="val 50000"/>
              <a:gd name="adj2" fmla="val 435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7495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F39AA-245C-1A2D-B1A7-837E288DA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E6105C-B0CB-1A32-AD68-E0523DB4309B}"/>
              </a:ext>
            </a:extLst>
          </p:cNvPr>
          <p:cNvSpPr>
            <a:spLocks noGrp="1"/>
          </p:cNvSpPr>
          <p:nvPr>
            <p:ph type="title"/>
          </p:nvPr>
        </p:nvSpPr>
        <p:spPr/>
        <p:txBody>
          <a:bodyPr/>
          <a:lstStyle/>
          <a:p>
            <a:r>
              <a:rPr lang="vi-VN"/>
              <a:t>4a. </a:t>
            </a:r>
            <a:r>
              <a:rPr lang="vi-VN" err="1"/>
              <a:t>Trigger</a:t>
            </a:r>
            <a:endParaRPr lang="en-US"/>
          </a:p>
        </p:txBody>
      </p:sp>
      <p:sp>
        <p:nvSpPr>
          <p:cNvPr id="5" name="Slide Number Placeholder 4">
            <a:extLst>
              <a:ext uri="{FF2B5EF4-FFF2-40B4-BE49-F238E27FC236}">
                <a16:creationId xmlns:a16="http://schemas.microsoft.com/office/drawing/2014/main" id="{6445C286-3A81-311B-AEE7-405DCCE097F3}"/>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Hộp Văn bản 2">
            <a:extLst>
              <a:ext uri="{FF2B5EF4-FFF2-40B4-BE49-F238E27FC236}">
                <a16:creationId xmlns:a16="http://schemas.microsoft.com/office/drawing/2014/main" id="{D8DB2F3E-C177-B9B4-1ADC-6F749994DF03}"/>
              </a:ext>
            </a:extLst>
          </p:cNvPr>
          <p:cNvSpPr txBox="1"/>
          <p:nvPr/>
        </p:nvSpPr>
        <p:spPr>
          <a:xfrm>
            <a:off x="175491" y="1222530"/>
            <a:ext cx="8682182" cy="954107"/>
          </a:xfrm>
          <a:prstGeom prst="rect">
            <a:avLst/>
          </a:prstGeom>
          <a:noFill/>
        </p:spPr>
        <p:txBody>
          <a:bodyPr wrap="square">
            <a:spAutoFit/>
          </a:bodyPr>
          <a:lstStyle/>
          <a:p>
            <a:pPr rtl="0">
              <a:buNone/>
            </a:pPr>
            <a:r>
              <a:rPr lang="en-US" sz="2000" b="1">
                <a:solidFill>
                  <a:srgbClr val="000000"/>
                </a:solidFill>
                <a:latin typeface="Arial" panose="020B0604020202020204" pitchFamily="34" charset="0"/>
              </a:rPr>
              <a:t>5</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Chỉ</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khách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đã</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nhận</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được</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hàng</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mới</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được</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viết</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đánh</a:t>
            </a:r>
            <a:r>
              <a:rPr lang="en-US" sz="2000" b="1" i="0" u="none" strike="noStrike">
                <a:solidFill>
                  <a:srgbClr val="000000"/>
                </a:solidFill>
                <a:effectLst/>
                <a:latin typeface="Arial" panose="020B0604020202020204" pitchFamily="34" charset="0"/>
              </a:rPr>
              <a:t> </a:t>
            </a:r>
            <a:r>
              <a:rPr lang="en-US" sz="2000" b="1" i="0" u="none" strike="noStrike" err="1">
                <a:solidFill>
                  <a:srgbClr val="000000"/>
                </a:solidFill>
                <a:effectLst/>
                <a:latin typeface="Arial" panose="020B0604020202020204" pitchFamily="34" charset="0"/>
              </a:rPr>
              <a:t>giá</a:t>
            </a:r>
            <a:endParaRPr lang="en-US" b="0">
              <a:effectLst/>
            </a:endParaRPr>
          </a:p>
          <a:p>
            <a:pPr>
              <a:buNone/>
            </a:pPr>
            <a:br>
              <a:rPr lang="en-US"/>
            </a:br>
            <a:endParaRPr lang="en-US"/>
          </a:p>
        </p:txBody>
      </p:sp>
      <p:sp>
        <p:nvSpPr>
          <p:cNvPr id="7" name="Hộp Văn bản 6">
            <a:extLst>
              <a:ext uri="{FF2B5EF4-FFF2-40B4-BE49-F238E27FC236}">
                <a16:creationId xmlns:a16="http://schemas.microsoft.com/office/drawing/2014/main" id="{6D8D1988-41FB-6678-2370-57AD129FF10E}"/>
              </a:ext>
            </a:extLst>
          </p:cNvPr>
          <p:cNvSpPr txBox="1"/>
          <p:nvPr/>
        </p:nvSpPr>
        <p:spPr>
          <a:xfrm>
            <a:off x="175491" y="1514917"/>
            <a:ext cx="6096000" cy="369332"/>
          </a:xfrm>
          <a:prstGeom prst="rect">
            <a:avLst/>
          </a:prstGeom>
          <a:noFill/>
        </p:spPr>
        <p:txBody>
          <a:bodyPr wrap="square">
            <a:spAutoFit/>
          </a:bodyPr>
          <a:lstStyle/>
          <a:p>
            <a:r>
              <a:rPr lang="en-US"/>
              <a:t>(Trigger </a:t>
            </a:r>
            <a:r>
              <a:rPr lang="en-US" err="1"/>
              <a:t>giúp</a:t>
            </a:r>
            <a:r>
              <a:rPr lang="en-US"/>
              <a:t> </a:t>
            </a:r>
            <a:r>
              <a:rPr lang="en-US" err="1"/>
              <a:t>thực</a:t>
            </a:r>
            <a:r>
              <a:rPr lang="en-US"/>
              <a:t> </a:t>
            </a:r>
            <a:r>
              <a:rPr lang="en-US" err="1"/>
              <a:t>hiện</a:t>
            </a:r>
            <a:r>
              <a:rPr lang="en-US"/>
              <a:t>) </a:t>
            </a:r>
          </a:p>
        </p:txBody>
      </p:sp>
      <p:pic>
        <p:nvPicPr>
          <p:cNvPr id="11266" name="Picture 2">
            <a:extLst>
              <a:ext uri="{FF2B5EF4-FFF2-40B4-BE49-F238E27FC236}">
                <a16:creationId xmlns:a16="http://schemas.microsoft.com/office/drawing/2014/main" id="{01913261-78C8-A07B-6DAC-F07EBA8CA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36" y="2030443"/>
            <a:ext cx="57340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03BD729-B352-66FE-162B-1B1FDE268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486" y="1872064"/>
            <a:ext cx="5734050" cy="4120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141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9DB16-3C7B-B249-025B-F020BC51A28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E8F3719E-4038-13C0-A4E8-F46E9CB9D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36" y="2661583"/>
            <a:ext cx="5734050" cy="1762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D75383-B7A3-3622-21C6-580AA664C55E}"/>
              </a:ext>
            </a:extLst>
          </p:cNvPr>
          <p:cNvSpPr>
            <a:spLocks noGrp="1"/>
          </p:cNvSpPr>
          <p:nvPr>
            <p:ph type="title"/>
          </p:nvPr>
        </p:nvSpPr>
        <p:spPr/>
        <p:txBody>
          <a:bodyPr/>
          <a:lstStyle/>
          <a:p>
            <a:r>
              <a:rPr lang="vi-VN"/>
              <a:t>4b. </a:t>
            </a:r>
            <a:r>
              <a:rPr lang="vi-VN" err="1"/>
              <a:t>View</a:t>
            </a:r>
            <a:endParaRPr lang="en-US"/>
          </a:p>
        </p:txBody>
      </p:sp>
      <p:sp>
        <p:nvSpPr>
          <p:cNvPr id="5" name="Slide Number Placeholder 4">
            <a:extLst>
              <a:ext uri="{FF2B5EF4-FFF2-40B4-BE49-F238E27FC236}">
                <a16:creationId xmlns:a16="http://schemas.microsoft.com/office/drawing/2014/main" id="{3AF214A0-9A3C-6113-510E-816DB2E4A8E0}"/>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Hộp Văn bản 2">
            <a:extLst>
              <a:ext uri="{FF2B5EF4-FFF2-40B4-BE49-F238E27FC236}">
                <a16:creationId xmlns:a16="http://schemas.microsoft.com/office/drawing/2014/main" id="{865557CD-986C-9F1B-BBBA-F207E74D16F8}"/>
              </a:ext>
            </a:extLst>
          </p:cNvPr>
          <p:cNvSpPr txBox="1"/>
          <p:nvPr/>
        </p:nvSpPr>
        <p:spPr>
          <a:xfrm>
            <a:off x="249382" y="1238086"/>
            <a:ext cx="6613236" cy="430887"/>
          </a:xfrm>
          <a:prstGeom prst="rect">
            <a:avLst/>
          </a:prstGeom>
          <a:noFill/>
        </p:spPr>
        <p:txBody>
          <a:bodyPr wrap="square">
            <a:spAutoFit/>
          </a:bodyPr>
          <a:lstStyle/>
          <a:p>
            <a:r>
              <a:rPr lang="en-US" sz="2200" b="1">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sz="2200" b="1" err="1">
                <a:solidFill>
                  <a:srgbClr val="FF0000"/>
                </a:solidFill>
                <a:latin typeface="Arial" panose="020B0604020202020204" pitchFamily="34" charset="0"/>
                <a:cs typeface="Arial" panose="020B0604020202020204" pitchFamily="34" charset="0"/>
              </a:rPr>
              <a:t>Làm</a:t>
            </a:r>
            <a:r>
              <a:rPr lang="en-US" sz="2200" b="1">
                <a:solidFill>
                  <a:srgbClr val="FF0000"/>
                </a:solidFill>
                <a:latin typeface="Arial" panose="020B0604020202020204" pitchFamily="34" charset="0"/>
                <a:cs typeface="Arial" panose="020B0604020202020204" pitchFamily="34" charset="0"/>
              </a:rPr>
              <a:t> </a:t>
            </a:r>
            <a:r>
              <a:rPr lang="en-US" sz="2200" b="1" err="1">
                <a:solidFill>
                  <a:srgbClr val="FF0000"/>
                </a:solidFill>
                <a:latin typeface="Arial" panose="020B0604020202020204" pitchFamily="34" charset="0"/>
                <a:cs typeface="Arial" panose="020B0604020202020204" pitchFamily="34" charset="0"/>
              </a:rPr>
              <a:t>rất</a:t>
            </a:r>
            <a:r>
              <a:rPr lang="en-US" sz="2200" b="1">
                <a:solidFill>
                  <a:srgbClr val="FF0000"/>
                </a:solidFill>
                <a:latin typeface="Arial" panose="020B0604020202020204" pitchFamily="34" charset="0"/>
                <a:cs typeface="Arial" panose="020B0604020202020204" pitchFamily="34" charset="0"/>
              </a:rPr>
              <a:t> </a:t>
            </a:r>
            <a:r>
              <a:rPr lang="en-US" sz="2200" b="1" err="1">
                <a:solidFill>
                  <a:srgbClr val="FF0000"/>
                </a:solidFill>
                <a:latin typeface="Arial" panose="020B0604020202020204" pitchFamily="34" charset="0"/>
                <a:cs typeface="Arial" panose="020B0604020202020204" pitchFamily="34" charset="0"/>
              </a:rPr>
              <a:t>nhiều</a:t>
            </a:r>
            <a:r>
              <a:rPr lang="en-US" sz="2200" b="1">
                <a:solidFill>
                  <a:srgbClr val="FF0000"/>
                </a:solidFill>
                <a:latin typeface="Arial" panose="020B0604020202020204" pitchFamily="34" charset="0"/>
                <a:cs typeface="Arial" panose="020B0604020202020204" pitchFamily="34" charset="0"/>
              </a:rPr>
              <a:t> view </a:t>
            </a:r>
            <a:r>
              <a:rPr lang="en-US" sz="2200" b="1" err="1">
                <a:solidFill>
                  <a:srgbClr val="FF0000"/>
                </a:solidFill>
                <a:latin typeface="Arial" panose="020B0604020202020204" pitchFamily="34" charset="0"/>
                <a:cs typeface="Arial" panose="020B0604020202020204" pitchFamily="34" charset="0"/>
              </a:rPr>
              <a:t>cho</a:t>
            </a:r>
            <a:r>
              <a:rPr lang="en-US" sz="2200" b="1">
                <a:solidFill>
                  <a:srgbClr val="FF0000"/>
                </a:solidFill>
                <a:latin typeface="Arial" panose="020B0604020202020204" pitchFamily="34" charset="0"/>
                <a:cs typeface="Arial" panose="020B0604020202020204" pitchFamily="34" charset="0"/>
              </a:rPr>
              <a:t> </a:t>
            </a:r>
            <a:r>
              <a:rPr lang="en-US" sz="2200" b="1" err="1">
                <a:solidFill>
                  <a:srgbClr val="FF0000"/>
                </a:solidFill>
                <a:latin typeface="Arial" panose="020B0604020202020204" pitchFamily="34" charset="0"/>
                <a:cs typeface="Arial" panose="020B0604020202020204" pitchFamily="34" charset="0"/>
              </a:rPr>
              <a:t>khách</a:t>
            </a:r>
            <a:r>
              <a:rPr lang="en-US" sz="2200" b="1">
                <a:solidFill>
                  <a:srgbClr val="FF0000"/>
                </a:solidFill>
                <a:latin typeface="Arial" panose="020B0604020202020204" pitchFamily="34" charset="0"/>
                <a:cs typeface="Arial" panose="020B0604020202020204" pitchFamily="34" charset="0"/>
              </a:rPr>
              <a:t> </a:t>
            </a:r>
            <a:r>
              <a:rPr lang="en-US" sz="2200" b="1" err="1">
                <a:solidFill>
                  <a:srgbClr val="FF0000"/>
                </a:solidFill>
                <a:latin typeface="Arial" panose="020B0604020202020204" pitchFamily="34" charset="0"/>
                <a:cs typeface="Arial" panose="020B0604020202020204" pitchFamily="34" charset="0"/>
              </a:rPr>
              <a:t>hàng</a:t>
            </a:r>
            <a:r>
              <a:rPr lang="en-US" sz="2200" b="1">
                <a:solidFill>
                  <a:srgbClr val="FF0000"/>
                </a:solidFill>
                <a:latin typeface="Arial" panose="020B0604020202020204" pitchFamily="34" charset="0"/>
                <a:cs typeface="Arial" panose="020B0604020202020204" pitchFamily="34" charset="0"/>
              </a:rPr>
              <a:t>, </a:t>
            </a:r>
            <a:r>
              <a:rPr lang="en-US" sz="2200" b="1" err="1">
                <a:solidFill>
                  <a:srgbClr val="FF0000"/>
                </a:solidFill>
                <a:latin typeface="Arial" panose="020B0604020202020204" pitchFamily="34" charset="0"/>
                <a:cs typeface="Arial" panose="020B0604020202020204" pitchFamily="34" charset="0"/>
              </a:rPr>
              <a:t>quản</a:t>
            </a:r>
            <a:r>
              <a:rPr lang="en-US" sz="2200" b="1">
                <a:solidFill>
                  <a:srgbClr val="FF0000"/>
                </a:solidFill>
                <a:latin typeface="Arial" panose="020B0604020202020204" pitchFamily="34" charset="0"/>
                <a:cs typeface="Arial" panose="020B0604020202020204" pitchFamily="34" charset="0"/>
              </a:rPr>
              <a:t> </a:t>
            </a:r>
            <a:r>
              <a:rPr lang="en-US" sz="2200" b="1" err="1">
                <a:solidFill>
                  <a:srgbClr val="FF0000"/>
                </a:solidFill>
                <a:latin typeface="Arial" panose="020B0604020202020204" pitchFamily="34" charset="0"/>
                <a:cs typeface="Arial" panose="020B0604020202020204" pitchFamily="34" charset="0"/>
              </a:rPr>
              <a:t>lý</a:t>
            </a:r>
            <a:endParaRPr lang="en-US" sz="2200">
              <a:solidFill>
                <a:srgbClr val="FF0000"/>
              </a:solidFill>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81D16ADD-DAA3-431C-24E8-036F34A94541}"/>
              </a:ext>
            </a:extLst>
          </p:cNvPr>
          <p:cNvSpPr txBox="1"/>
          <p:nvPr/>
        </p:nvSpPr>
        <p:spPr>
          <a:xfrm>
            <a:off x="855973" y="2236975"/>
            <a:ext cx="4553527" cy="646331"/>
          </a:xfrm>
          <a:prstGeom prst="rect">
            <a:avLst/>
          </a:prstGeom>
          <a:noFill/>
        </p:spPr>
        <p:txBody>
          <a:bodyPr wrap="square">
            <a:spAutoFit/>
          </a:bodyPr>
          <a:lstStyle/>
          <a:p>
            <a:pPr algn="ctr"/>
            <a:r>
              <a:rPr lang="vi-VN" sz="1800" b="0" i="0" u="none" strike="noStrike" err="1">
                <a:solidFill>
                  <a:srgbClr val="000000"/>
                </a:solidFill>
                <a:effectLst/>
                <a:latin typeface="Arial" panose="020B0604020202020204" pitchFamily="34" charset="0"/>
              </a:rPr>
              <a:t>View</a:t>
            </a:r>
            <a:r>
              <a:rPr lang="vi-VN" sz="1800" b="0" i="0" u="none" strike="noStrike">
                <a:solidFill>
                  <a:srgbClr val="000000"/>
                </a:solidFill>
                <a:effectLst/>
                <a:latin typeface="Arial" panose="020B0604020202020204" pitchFamily="34" charset="0"/>
              </a:rPr>
              <a:t> xem giỏ hàng của mình (k</a:t>
            </a:r>
            <a:r>
              <a:rPr lang="en-US" sz="1800" b="0" i="0" u="none" strike="noStrike" err="1">
                <a:solidFill>
                  <a:srgbClr val="000000"/>
                </a:solidFill>
                <a:effectLst/>
                <a:latin typeface="Arial" panose="020B0604020202020204" pitchFamily="34" charset="0"/>
              </a:rPr>
              <a:t>hông</a:t>
            </a:r>
            <a:r>
              <a:rPr lang="vi-VN" sz="1800" b="0" i="0" u="none" strike="noStrike">
                <a:solidFill>
                  <a:srgbClr val="000000"/>
                </a:solidFill>
                <a:effectLst/>
                <a:latin typeface="Arial" panose="020B0604020202020204" pitchFamily="34" charset="0"/>
              </a:rPr>
              <a:t> xem được thằng khác)</a:t>
            </a:r>
            <a:endParaRPr lang="en-US"/>
          </a:p>
        </p:txBody>
      </p:sp>
      <p:pic>
        <p:nvPicPr>
          <p:cNvPr id="1028" name="Picture 4">
            <a:extLst>
              <a:ext uri="{FF2B5EF4-FFF2-40B4-BE49-F238E27FC236}">
                <a16:creationId xmlns:a16="http://schemas.microsoft.com/office/drawing/2014/main" id="{FC42179B-C4BC-3D4D-9907-F549C9023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6" y="4314916"/>
            <a:ext cx="57340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4ED5630-04B2-8AD4-B150-102032122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2028171"/>
            <a:ext cx="57340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5EE7440-3D57-32A8-F704-5328252A5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3424723"/>
            <a:ext cx="5734050" cy="533400"/>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9BC15BCF-8322-A64C-0A96-E08330EDE4AD}"/>
              </a:ext>
            </a:extLst>
          </p:cNvPr>
          <p:cNvSpPr txBox="1"/>
          <p:nvPr/>
        </p:nvSpPr>
        <p:spPr>
          <a:xfrm>
            <a:off x="6947477" y="1551050"/>
            <a:ext cx="4551218" cy="1200329"/>
          </a:xfrm>
          <a:prstGeom prst="rect">
            <a:avLst/>
          </a:prstGeom>
          <a:noFill/>
        </p:spPr>
        <p:txBody>
          <a:bodyPr wrap="square">
            <a:spAutoFit/>
          </a:bodyPr>
          <a:lstStyle/>
          <a:p>
            <a:pPr algn="ctr" rtl="0">
              <a:buNone/>
            </a:pPr>
            <a:r>
              <a:rPr lang="vi-VN" sz="1800" b="0" i="0" u="none" strike="noStrike" err="1">
                <a:solidFill>
                  <a:srgbClr val="000000"/>
                </a:solidFill>
                <a:effectLst/>
                <a:latin typeface="Arial" panose="020B0604020202020204" pitchFamily="34" charset="0"/>
              </a:rPr>
              <a:t>View</a:t>
            </a:r>
            <a:r>
              <a:rPr lang="vi-VN" sz="1800" b="0" i="0" u="none" strike="noStrike">
                <a:solidFill>
                  <a:srgbClr val="000000"/>
                </a:solidFill>
                <a:effectLst/>
                <a:latin typeface="Arial" panose="020B0604020202020204" pitchFamily="34" charset="0"/>
              </a:rPr>
              <a:t> </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xem</a:t>
            </a:r>
            <a:r>
              <a:rPr lang="en-US" sz="1800" b="0" i="0" u="none" strike="noStrike">
                <a:solidFill>
                  <a:srgbClr val="000000"/>
                </a:solidFill>
                <a:effectLst/>
                <a:latin typeface="Arial" panose="020B0604020202020204" pitchFamily="34" charset="0"/>
              </a:rPr>
              <a:t> </a:t>
            </a:r>
            <a:r>
              <a:rPr lang="vi-VN" sz="1800" b="0" i="0" u="none" strike="noStrike">
                <a:solidFill>
                  <a:srgbClr val="000000"/>
                </a:solidFill>
                <a:effectLst/>
                <a:latin typeface="Arial" panose="020B0604020202020204" pitchFamily="34" charset="0"/>
              </a:rPr>
              <a:t>trạng thái thanh toán của mình (k</a:t>
            </a:r>
            <a:r>
              <a:rPr lang="en-US" sz="1800" b="0" i="0" u="none" strike="noStrike" err="1">
                <a:solidFill>
                  <a:srgbClr val="000000"/>
                </a:solidFill>
                <a:effectLst/>
                <a:latin typeface="Arial" panose="020B0604020202020204" pitchFamily="34" charset="0"/>
              </a:rPr>
              <a:t>hông</a:t>
            </a:r>
            <a:r>
              <a:rPr lang="vi-VN" sz="1800" b="0" i="0" u="none" strike="noStrike">
                <a:solidFill>
                  <a:srgbClr val="000000"/>
                </a:solidFill>
                <a:effectLst/>
                <a:latin typeface="Arial" panose="020B0604020202020204" pitchFamily="34" charset="0"/>
              </a:rPr>
              <a:t> xem được thằng khác)</a:t>
            </a:r>
            <a:endParaRPr lang="vi-VN" b="0">
              <a:effectLst/>
            </a:endParaRPr>
          </a:p>
          <a:p>
            <a:pPr>
              <a:buNone/>
            </a:pPr>
            <a:br>
              <a:rPr lang="vi-VN"/>
            </a:br>
            <a:endParaRPr lang="en-US"/>
          </a:p>
        </p:txBody>
      </p:sp>
      <p:pic>
        <p:nvPicPr>
          <p:cNvPr id="1034" name="Picture 10">
            <a:extLst>
              <a:ext uri="{FF2B5EF4-FFF2-40B4-BE49-F238E27FC236}">
                <a16:creationId xmlns:a16="http://schemas.microsoft.com/office/drawing/2014/main" id="{000AC910-A30B-1251-B87B-5F432CDEFA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8077" y="4545055"/>
            <a:ext cx="5142923" cy="1727040"/>
          </a:xfrm>
          <a:prstGeom prst="rect">
            <a:avLst/>
          </a:prstGeom>
          <a:noFill/>
          <a:extLst>
            <a:ext uri="{909E8E84-426E-40DD-AFC4-6F175D3DCCD1}">
              <a14:hiddenFill xmlns:a14="http://schemas.microsoft.com/office/drawing/2010/main">
                <a:solidFill>
                  <a:srgbClr val="FFFFFF"/>
                </a:solidFill>
              </a14:hiddenFill>
            </a:ext>
          </a:extLst>
        </p:spPr>
      </p:pic>
      <p:sp>
        <p:nvSpPr>
          <p:cNvPr id="10" name="Hộp Văn bản 9">
            <a:extLst>
              <a:ext uri="{FF2B5EF4-FFF2-40B4-BE49-F238E27FC236}">
                <a16:creationId xmlns:a16="http://schemas.microsoft.com/office/drawing/2014/main" id="{216267CC-D5C2-1325-274D-AB857A79B031}"/>
              </a:ext>
            </a:extLst>
          </p:cNvPr>
          <p:cNvSpPr txBox="1"/>
          <p:nvPr/>
        </p:nvSpPr>
        <p:spPr>
          <a:xfrm>
            <a:off x="3967941" y="5435248"/>
            <a:ext cx="2606027" cy="369332"/>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View </a:t>
            </a:r>
            <a:r>
              <a:rPr lang="en-US" sz="1800" b="0" i="0" u="none" strike="noStrike" err="1">
                <a:solidFill>
                  <a:srgbClr val="000000"/>
                </a:solidFill>
                <a:effectLst/>
                <a:latin typeface="Arial" panose="020B0604020202020204" pitchFamily="34" charset="0"/>
              </a:rPr>
              <a:t>xem</a:t>
            </a:r>
            <a:r>
              <a:rPr lang="en-US" sz="1800" b="0" i="0" u="none" strike="noStrike">
                <a:solidFill>
                  <a:srgbClr val="000000"/>
                </a:solidFill>
                <a:effectLst/>
                <a:latin typeface="Arial" panose="020B0604020202020204" pitchFamily="34" charset="0"/>
              </a:rPr>
              <a:t> review </a:t>
            </a:r>
            <a:r>
              <a:rPr lang="en-US" sz="1800" b="0" i="0" u="none" strike="noStrike">
                <a:solidFill>
                  <a:srgbClr val="000000"/>
                </a:solidFill>
                <a:effectLst/>
                <a:latin typeface="Arial" panose="020B0604020202020204" pitchFamily="34" charset="0"/>
                <a:sym typeface="Wingdings" panose="05000000000000000000" pitchFamily="2" charset="2"/>
              </a:rPr>
              <a:t></a:t>
            </a:r>
            <a:endParaRPr lang="en-US"/>
          </a:p>
        </p:txBody>
      </p:sp>
    </p:spTree>
    <p:extLst>
      <p:ext uri="{BB962C8B-B14F-4D97-AF65-F5344CB8AC3E}">
        <p14:creationId xmlns:p14="http://schemas.microsoft.com/office/powerpoint/2010/main" val="2008675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263FC-6069-4D46-7290-DD6136450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62C5F-A246-EAA7-0D13-DE7F60BBA695}"/>
              </a:ext>
            </a:extLst>
          </p:cNvPr>
          <p:cNvSpPr>
            <a:spLocks noGrp="1"/>
          </p:cNvSpPr>
          <p:nvPr>
            <p:ph type="title"/>
          </p:nvPr>
        </p:nvSpPr>
        <p:spPr/>
        <p:txBody>
          <a:bodyPr/>
          <a:lstStyle/>
          <a:p>
            <a:r>
              <a:rPr lang="vi-VN"/>
              <a:t>4</a:t>
            </a:r>
            <a:r>
              <a:rPr lang="en-US"/>
              <a:t>c</a:t>
            </a:r>
            <a:r>
              <a:rPr lang="vi-VN"/>
              <a:t>. </a:t>
            </a:r>
            <a:r>
              <a:rPr lang="en-US"/>
              <a:t>Index</a:t>
            </a:r>
          </a:p>
        </p:txBody>
      </p:sp>
      <p:sp>
        <p:nvSpPr>
          <p:cNvPr id="5" name="Slide Number Placeholder 4">
            <a:extLst>
              <a:ext uri="{FF2B5EF4-FFF2-40B4-BE49-F238E27FC236}">
                <a16:creationId xmlns:a16="http://schemas.microsoft.com/office/drawing/2014/main" id="{37FAD59D-3FA6-01F3-5336-BCB2F4260423}"/>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4" name="Hộp Văn bản 3">
            <a:extLst>
              <a:ext uri="{FF2B5EF4-FFF2-40B4-BE49-F238E27FC236}">
                <a16:creationId xmlns:a16="http://schemas.microsoft.com/office/drawing/2014/main" id="{970E6650-BAA3-6662-D2FA-0ED2C9375A1A}"/>
              </a:ext>
            </a:extLst>
          </p:cNvPr>
          <p:cNvSpPr txBox="1"/>
          <p:nvPr/>
        </p:nvSpPr>
        <p:spPr>
          <a:xfrm>
            <a:off x="-166255" y="1260944"/>
            <a:ext cx="11628581" cy="702372"/>
          </a:xfrm>
          <a:prstGeom prst="rect">
            <a:avLst/>
          </a:prstGeom>
          <a:noFill/>
        </p:spPr>
        <p:txBody>
          <a:bodyPr wrap="square">
            <a:spAutoFit/>
          </a:bodyPr>
          <a:lstStyle/>
          <a:p>
            <a:pPr marL="457200" marR="0">
              <a:lnSpc>
                <a:spcPct val="115000"/>
              </a:lnSpc>
              <a:spcAft>
                <a:spcPts val="800"/>
              </a:spcAft>
            </a:pPr>
            <a:r>
              <a:rPr lang="en-US" sz="1800" kern="0">
                <a:effectLst/>
                <a:latin typeface="Times New Roman" panose="02020603050405020304" pitchFamily="18" charset="0"/>
                <a:ea typeface="Times New Roman" panose="02020603050405020304" pitchFamily="18" charset="0"/>
                <a:cs typeface="Arial" panose="020B0604020202020204" pitchFamily="34" charset="0"/>
                <a:sym typeface="Wingdings" panose="05000000000000000000" pitchFamily="2" charset="2"/>
              </a:rPr>
              <a:t></a:t>
            </a:r>
            <a:r>
              <a:rPr lang="en-US" u="sng" kern="0">
                <a:latin typeface="Arial" panose="020B0604020202020204" pitchFamily="34" charset="0"/>
                <a:ea typeface="Times New Roman" panose="02020603050405020304" pitchFamily="18" charset="0"/>
                <a:cs typeface="Arial" panose="020B0604020202020204" pitchFamily="34" charset="0"/>
                <a:sym typeface="Wingdings" panose="05000000000000000000" pitchFamily="2" charset="2"/>
              </a:rPr>
              <a:t>T</a:t>
            </a:r>
            <a:r>
              <a:rPr lang="vi-VN" sz="1800" u="sng" kern="0" err="1">
                <a:effectLst/>
                <a:latin typeface="Arial" panose="020B0604020202020204" pitchFamily="34" charset="0"/>
                <a:ea typeface="Times New Roman" panose="02020603050405020304" pitchFamily="18" charset="0"/>
                <a:cs typeface="Arial" panose="020B0604020202020204" pitchFamily="34" charset="0"/>
              </a:rPr>
              <a:t>ạo</a:t>
            </a:r>
            <a:r>
              <a:rPr lang="vi-VN" sz="1800" u="sng" kern="0">
                <a:effectLst/>
                <a:latin typeface="Arial" panose="020B0604020202020204" pitchFamily="34" charset="0"/>
                <a:ea typeface="Times New Roman" panose="02020603050405020304" pitchFamily="18" charset="0"/>
                <a:cs typeface="Arial" panose="020B0604020202020204" pitchFamily="34" charset="0"/>
              </a:rPr>
              <a:t> </a:t>
            </a:r>
            <a:r>
              <a:rPr lang="vi-VN" sz="1800" u="sng" kern="0" err="1">
                <a:effectLst/>
                <a:latin typeface="Arial" panose="020B0604020202020204" pitchFamily="34" charset="0"/>
                <a:ea typeface="Times New Roman" panose="02020603050405020304" pitchFamily="18" charset="0"/>
                <a:cs typeface="Arial" panose="020B0604020202020204" pitchFamily="34" charset="0"/>
              </a:rPr>
              <a:t>index</a:t>
            </a:r>
            <a:r>
              <a:rPr lang="vi-VN" sz="1800" u="sng" kern="0">
                <a:effectLst/>
                <a:latin typeface="Arial" panose="020B0604020202020204" pitchFamily="34" charset="0"/>
                <a:ea typeface="Times New Roman" panose="02020603050405020304" pitchFamily="18" charset="0"/>
                <a:cs typeface="Arial" panose="020B0604020202020204" pitchFamily="34" charset="0"/>
              </a:rPr>
              <a:t> </a:t>
            </a:r>
            <a:r>
              <a:rPr lang="vi-VN" sz="1800" kern="0">
                <a:effectLst/>
                <a:latin typeface="Arial" panose="020B0604020202020204" pitchFamily="34" charset="0"/>
                <a:ea typeface="Times New Roman" panose="02020603050405020304" pitchFamily="18" charset="0"/>
                <a:cs typeface="Arial" panose="020B0604020202020204" pitchFamily="34" charset="0"/>
              </a:rPr>
              <a:t>trên các cột thường xuyên được dùng trong các truy vấn WHERE, JOIN, ORDER BY, GROUP BY, hoặc dùng làm khóa ngoại.</a:t>
            </a:r>
            <a:endParaRPr lang="en-US" sz="1600" kern="100">
              <a:effectLst/>
              <a:latin typeface="Arial" panose="020B0604020202020204" pitchFamily="34" charset="0"/>
              <a:ea typeface="Yu Mincho" panose="02020400000000000000" pitchFamily="18" charset="-128"/>
              <a:cs typeface="Arial" panose="020B0604020202020204" pitchFamily="34" charset="0"/>
            </a:endParaRPr>
          </a:p>
        </p:txBody>
      </p:sp>
      <p:sp>
        <p:nvSpPr>
          <p:cNvPr id="7" name="Hộp Văn bản 6">
            <a:extLst>
              <a:ext uri="{FF2B5EF4-FFF2-40B4-BE49-F238E27FC236}">
                <a16:creationId xmlns:a16="http://schemas.microsoft.com/office/drawing/2014/main" id="{5435F1EB-C59C-D67A-6F94-8F56E473A1AF}"/>
              </a:ext>
            </a:extLst>
          </p:cNvPr>
          <p:cNvSpPr txBox="1"/>
          <p:nvPr/>
        </p:nvSpPr>
        <p:spPr>
          <a:xfrm>
            <a:off x="338736" y="2142898"/>
            <a:ext cx="6179126" cy="369332"/>
          </a:xfrm>
          <a:prstGeom prst="rect">
            <a:avLst/>
          </a:prstGeom>
          <a:noFill/>
        </p:spPr>
        <p:txBody>
          <a:bodyPr wrap="square">
            <a:spAutoFit/>
          </a:bodyPr>
          <a:lstStyle/>
          <a:p>
            <a:r>
              <a:rPr lang="en-US" sz="1800" b="1" kern="0" err="1">
                <a:effectLst/>
                <a:latin typeface="Times New Roman" panose="02020603050405020304" pitchFamily="18" charset="0"/>
                <a:ea typeface="Times New Roman" panose="02020603050405020304" pitchFamily="18" charset="0"/>
              </a:rPr>
              <a:t>Bảng</a:t>
            </a:r>
            <a:r>
              <a:rPr lang="en-US" sz="1800" b="1" kern="0">
                <a:effectLst/>
                <a:latin typeface="Times New Roman" panose="02020603050405020304" pitchFamily="18" charset="0"/>
                <a:ea typeface="Times New Roman" panose="02020603050405020304" pitchFamily="18" charset="0"/>
              </a:rPr>
              <a:t> </a:t>
            </a:r>
            <a:r>
              <a:rPr lang="en-US" sz="1800" b="1" kern="0" err="1">
                <a:effectLst/>
                <a:latin typeface="Times New Roman" panose="02020603050405020304" pitchFamily="18" charset="0"/>
                <a:ea typeface="Times New Roman" panose="02020603050405020304" pitchFamily="18" charset="0"/>
              </a:rPr>
              <a:t>customerorder</a:t>
            </a:r>
            <a:r>
              <a:rPr lang="en-US" sz="1800" b="1" kern="0">
                <a:effectLst/>
                <a:latin typeface="Times New Roman" panose="02020603050405020304" pitchFamily="18" charset="0"/>
                <a:ea typeface="Times New Roman" panose="02020603050405020304" pitchFamily="18" charset="0"/>
              </a:rPr>
              <a:t> </a:t>
            </a:r>
            <a:endParaRPr lang="en-US"/>
          </a:p>
        </p:txBody>
      </p:sp>
      <p:pic>
        <p:nvPicPr>
          <p:cNvPr id="8" name="Picture 161">
            <a:extLst>
              <a:ext uri="{FF2B5EF4-FFF2-40B4-BE49-F238E27FC236}">
                <a16:creationId xmlns:a16="http://schemas.microsoft.com/office/drawing/2014/main" id="{E53074F8-8CC8-92CF-E456-DE85A057A8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446" y="2470743"/>
            <a:ext cx="5730240" cy="920380"/>
          </a:xfrm>
          <a:prstGeom prst="rect">
            <a:avLst/>
          </a:prstGeom>
          <a:noFill/>
          <a:ln>
            <a:noFill/>
          </a:ln>
        </p:spPr>
      </p:pic>
      <p:pic>
        <p:nvPicPr>
          <p:cNvPr id="9" name="Picture 160">
            <a:extLst>
              <a:ext uri="{FF2B5EF4-FFF2-40B4-BE49-F238E27FC236}">
                <a16:creationId xmlns:a16="http://schemas.microsoft.com/office/drawing/2014/main" id="{D8D8A0ED-F8B1-6231-A975-FFC3CA16A9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446" y="4437832"/>
            <a:ext cx="5730240" cy="541020"/>
          </a:xfrm>
          <a:prstGeom prst="rect">
            <a:avLst/>
          </a:prstGeom>
          <a:noFill/>
          <a:ln>
            <a:noFill/>
          </a:ln>
        </p:spPr>
      </p:pic>
      <p:sp>
        <p:nvSpPr>
          <p:cNvPr id="11" name="Hộp Văn bản 10">
            <a:extLst>
              <a:ext uri="{FF2B5EF4-FFF2-40B4-BE49-F238E27FC236}">
                <a16:creationId xmlns:a16="http://schemas.microsoft.com/office/drawing/2014/main" id="{C6A749B2-232D-8A6A-B78C-1EF32C3A95FE}"/>
              </a:ext>
            </a:extLst>
          </p:cNvPr>
          <p:cNvSpPr txBox="1"/>
          <p:nvPr/>
        </p:nvSpPr>
        <p:spPr>
          <a:xfrm>
            <a:off x="338736" y="4099725"/>
            <a:ext cx="6179126" cy="369332"/>
          </a:xfrm>
          <a:prstGeom prst="rect">
            <a:avLst/>
          </a:prstGeom>
          <a:noFill/>
        </p:spPr>
        <p:txBody>
          <a:bodyPr wrap="square">
            <a:spAutoFit/>
          </a:bodyPr>
          <a:lstStyle/>
          <a:p>
            <a:r>
              <a:rPr lang="en-US" sz="1800" b="1" kern="0" err="1">
                <a:effectLst/>
                <a:latin typeface="Times New Roman" panose="02020603050405020304" pitchFamily="18" charset="0"/>
                <a:ea typeface="Times New Roman" panose="02020603050405020304" pitchFamily="18" charset="0"/>
              </a:rPr>
              <a:t>Bảng</a:t>
            </a:r>
            <a:r>
              <a:rPr lang="en-US" sz="1800" b="1" kern="0">
                <a:effectLst/>
                <a:latin typeface="Times New Roman" panose="02020603050405020304" pitchFamily="18" charset="0"/>
                <a:ea typeface="Times New Roman" panose="02020603050405020304" pitchFamily="18" charset="0"/>
              </a:rPr>
              <a:t> </a:t>
            </a:r>
            <a:r>
              <a:rPr lang="en-US" sz="1800" b="1" kern="0" err="1">
                <a:effectLst/>
                <a:latin typeface="Times New Roman" panose="02020603050405020304" pitchFamily="18" charset="0"/>
                <a:ea typeface="Times New Roman" panose="02020603050405020304" pitchFamily="18" charset="0"/>
              </a:rPr>
              <a:t>orderdetail</a:t>
            </a:r>
            <a:endParaRPr lang="en-US"/>
          </a:p>
        </p:txBody>
      </p:sp>
      <p:pic>
        <p:nvPicPr>
          <p:cNvPr id="12" name="Picture 159" descr="A close-up of a computer code&#10;&#10;AI-generated content may be incorrect.">
            <a:extLst>
              <a:ext uri="{FF2B5EF4-FFF2-40B4-BE49-F238E27FC236}">
                <a16:creationId xmlns:a16="http://schemas.microsoft.com/office/drawing/2014/main" id="{0DA5CD36-F13F-BF6A-DA42-3F5D8AD354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03959" y="5454572"/>
            <a:ext cx="5730240" cy="601980"/>
          </a:xfrm>
          <a:prstGeom prst="rect">
            <a:avLst/>
          </a:prstGeom>
          <a:noFill/>
          <a:ln>
            <a:noFill/>
          </a:ln>
        </p:spPr>
      </p:pic>
      <p:sp>
        <p:nvSpPr>
          <p:cNvPr id="14" name="Hộp Văn bản 13">
            <a:extLst>
              <a:ext uri="{FF2B5EF4-FFF2-40B4-BE49-F238E27FC236}">
                <a16:creationId xmlns:a16="http://schemas.microsoft.com/office/drawing/2014/main" id="{448BC341-8350-88E6-7134-E3C4958CBB0F}"/>
              </a:ext>
            </a:extLst>
          </p:cNvPr>
          <p:cNvSpPr txBox="1"/>
          <p:nvPr/>
        </p:nvSpPr>
        <p:spPr>
          <a:xfrm>
            <a:off x="9102437" y="5129707"/>
            <a:ext cx="2797274" cy="385042"/>
          </a:xfrm>
          <a:prstGeom prst="rect">
            <a:avLst/>
          </a:prstGeom>
          <a:noFill/>
        </p:spPr>
        <p:txBody>
          <a:bodyPr wrap="square">
            <a:spAutoFit/>
          </a:bodyPr>
          <a:lstStyle/>
          <a:p>
            <a:pPr marL="457200" marR="0">
              <a:lnSpc>
                <a:spcPct val="115000"/>
              </a:lnSpc>
              <a:spcAft>
                <a:spcPts val="800"/>
              </a:spcAft>
            </a:pPr>
            <a:r>
              <a:rPr lang="en-US" sz="1800" b="1" kern="0" err="1">
                <a:effectLst/>
                <a:latin typeface="Times New Roman" panose="02020603050405020304" pitchFamily="18" charset="0"/>
                <a:ea typeface="Times New Roman" panose="02020603050405020304" pitchFamily="18" charset="0"/>
                <a:cs typeface="Arial" panose="020B0604020202020204" pitchFamily="34" charset="0"/>
              </a:rPr>
              <a:t>Bảng</a:t>
            </a:r>
            <a:r>
              <a:rPr lang="en-US" sz="1800" b="1" kern="0">
                <a:effectLst/>
                <a:latin typeface="Times New Roman" panose="02020603050405020304" pitchFamily="18" charset="0"/>
                <a:ea typeface="Times New Roman" panose="02020603050405020304" pitchFamily="18" charset="0"/>
                <a:cs typeface="Arial" panose="020B0604020202020204" pitchFamily="34" charset="0"/>
              </a:rPr>
              <a:t> payment</a:t>
            </a:r>
            <a:endParaRPr lang="en-US" sz="1600" kern="100">
              <a:effectLst/>
              <a:latin typeface="Arial" panose="020B0604020202020204" pitchFamily="34" charset="0"/>
              <a:ea typeface="Yu Mincho" panose="02020400000000000000" pitchFamily="18" charset="-128"/>
              <a:cs typeface="Arial" panose="020B0604020202020204" pitchFamily="34" charset="0"/>
            </a:endParaRPr>
          </a:p>
        </p:txBody>
      </p:sp>
      <p:sp>
        <p:nvSpPr>
          <p:cNvPr id="16" name="Hộp Văn bản 15">
            <a:extLst>
              <a:ext uri="{FF2B5EF4-FFF2-40B4-BE49-F238E27FC236}">
                <a16:creationId xmlns:a16="http://schemas.microsoft.com/office/drawing/2014/main" id="{56E7C2EB-36F1-D3BB-340D-8268B48F62F3}"/>
              </a:ext>
            </a:extLst>
          </p:cNvPr>
          <p:cNvSpPr txBox="1"/>
          <p:nvPr/>
        </p:nvSpPr>
        <p:spPr>
          <a:xfrm>
            <a:off x="9698868" y="3626953"/>
            <a:ext cx="1990369" cy="369332"/>
          </a:xfrm>
          <a:prstGeom prst="rect">
            <a:avLst/>
          </a:prstGeom>
          <a:noFill/>
        </p:spPr>
        <p:txBody>
          <a:bodyPr wrap="square">
            <a:spAutoFit/>
          </a:bodyPr>
          <a:lstStyle/>
          <a:p>
            <a:r>
              <a:rPr lang="en-US" sz="1800" b="1" kern="0" err="1">
                <a:effectLst/>
                <a:latin typeface="Times New Roman" panose="02020603050405020304" pitchFamily="18" charset="0"/>
                <a:ea typeface="Times New Roman" panose="02020603050405020304" pitchFamily="18" charset="0"/>
              </a:rPr>
              <a:t>Bảng</a:t>
            </a:r>
            <a:r>
              <a:rPr lang="en-US" sz="1800" b="1" kern="0">
                <a:effectLst/>
                <a:latin typeface="Times New Roman" panose="02020603050405020304" pitchFamily="18" charset="0"/>
                <a:ea typeface="Times New Roman" panose="02020603050405020304" pitchFamily="18" charset="0"/>
              </a:rPr>
              <a:t> review</a:t>
            </a:r>
            <a:endParaRPr lang="en-US"/>
          </a:p>
        </p:txBody>
      </p:sp>
      <p:pic>
        <p:nvPicPr>
          <p:cNvPr id="17" name="Picture 158">
            <a:extLst>
              <a:ext uri="{FF2B5EF4-FFF2-40B4-BE49-F238E27FC236}">
                <a16:creationId xmlns:a16="http://schemas.microsoft.com/office/drawing/2014/main" id="{0216862C-B48B-DA8E-69F2-CBDCE457960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3959" y="3949838"/>
            <a:ext cx="5730240" cy="381000"/>
          </a:xfrm>
          <a:prstGeom prst="rect">
            <a:avLst/>
          </a:prstGeom>
          <a:noFill/>
          <a:ln>
            <a:noFill/>
          </a:ln>
        </p:spPr>
      </p:pic>
    </p:spTree>
    <p:extLst>
      <p:ext uri="{BB962C8B-B14F-4D97-AF65-F5344CB8AC3E}">
        <p14:creationId xmlns:p14="http://schemas.microsoft.com/office/powerpoint/2010/main" val="2964336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34</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err="1"/>
              <a:t>Nội</a:t>
            </a:r>
            <a:r>
              <a:rPr lang="en-US"/>
              <a:t>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marL="0" indent="0">
              <a:buNone/>
            </a:pPr>
            <a:r>
              <a:rPr lang="en-US" sz="3500" err="1"/>
              <a:t>Gồm</a:t>
            </a:r>
            <a:r>
              <a:rPr lang="en-US" sz="3500"/>
              <a:t> </a:t>
            </a:r>
            <a:r>
              <a:rPr lang="en-US" sz="3500" err="1"/>
              <a:t>có</a:t>
            </a:r>
            <a:r>
              <a:rPr lang="en-US" sz="3500"/>
              <a:t> 4 </a:t>
            </a:r>
            <a:r>
              <a:rPr lang="en-US" sz="3500" err="1"/>
              <a:t>phần</a:t>
            </a:r>
            <a:r>
              <a:rPr lang="en-US" sz="3500"/>
              <a:t> </a:t>
            </a:r>
            <a:r>
              <a:rPr lang="en-US" sz="3500" err="1"/>
              <a:t>chính</a:t>
            </a:r>
            <a:r>
              <a:rPr lang="en-US" sz="3500"/>
              <a:t>:</a:t>
            </a:r>
          </a:p>
          <a:p>
            <a:pPr lvl="1"/>
            <a:r>
              <a:rPr lang="en-US" sz="3500"/>
              <a:t>1, </a:t>
            </a:r>
            <a:r>
              <a:rPr lang="en-US" sz="3500" err="1"/>
              <a:t>Tổng</a:t>
            </a:r>
            <a:r>
              <a:rPr lang="en-US" sz="3500"/>
              <a:t> </a:t>
            </a:r>
            <a:r>
              <a:rPr lang="en-US" sz="3500" err="1"/>
              <a:t>quan</a:t>
            </a:r>
            <a:endParaRPr lang="en-US" sz="3500"/>
          </a:p>
          <a:p>
            <a:pPr lvl="1"/>
            <a:r>
              <a:rPr lang="en-US" sz="3500"/>
              <a:t>2, Báo </a:t>
            </a:r>
            <a:r>
              <a:rPr lang="en-US" sz="3500" err="1"/>
              <a:t>cáo</a:t>
            </a:r>
            <a:r>
              <a:rPr lang="en-US" sz="3500"/>
              <a:t> </a:t>
            </a:r>
            <a:r>
              <a:rPr lang="en-US" sz="3500" err="1"/>
              <a:t>nghiệp</a:t>
            </a:r>
            <a:r>
              <a:rPr lang="en-US" sz="3500"/>
              <a:t> </a:t>
            </a:r>
            <a:r>
              <a:rPr lang="en-US" sz="3500" err="1"/>
              <a:t>vụ</a:t>
            </a:r>
            <a:endParaRPr lang="en-US" sz="3500"/>
          </a:p>
          <a:p>
            <a:pPr lvl="1"/>
            <a:r>
              <a:rPr lang="en-US" sz="3500"/>
              <a:t>3, </a:t>
            </a:r>
            <a:r>
              <a:rPr lang="en-US" sz="3500" err="1"/>
              <a:t>Phân</a:t>
            </a:r>
            <a:r>
              <a:rPr lang="en-US" sz="3500"/>
              <a:t> </a:t>
            </a:r>
            <a:r>
              <a:rPr lang="en-US" sz="3500" err="1"/>
              <a:t>tích</a:t>
            </a:r>
            <a:r>
              <a:rPr lang="en-US" sz="3500"/>
              <a:t> </a:t>
            </a:r>
            <a:r>
              <a:rPr lang="en-US" sz="3500" err="1"/>
              <a:t>chức</a:t>
            </a:r>
            <a:r>
              <a:rPr lang="en-US" sz="3500"/>
              <a:t> </a:t>
            </a:r>
            <a:r>
              <a:rPr lang="en-US" sz="3500" err="1"/>
              <a:t>năng</a:t>
            </a:r>
            <a:endParaRPr lang="en-US" sz="3500"/>
          </a:p>
          <a:p>
            <a:pPr lvl="1"/>
            <a:r>
              <a:rPr lang="en-US" sz="3500"/>
              <a:t>4, </a:t>
            </a:r>
            <a:r>
              <a:rPr lang="vi-VN" sz="3500" err="1"/>
              <a:t>Demo</a:t>
            </a:r>
            <a:r>
              <a:rPr lang="vi-VN" sz="3500"/>
              <a:t> chương trình</a:t>
            </a:r>
            <a:endParaRPr lang="en-US" sz="35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631880" y="2665046"/>
            <a:ext cx="4614203" cy="1934307"/>
          </a:xfrm>
        </p:spPr>
        <p:txBody>
          <a:bodyPr/>
          <a:lstStyle/>
          <a:p>
            <a:r>
              <a:rPr lang="vi-VN"/>
              <a:t>1, Tổng quan</a:t>
            </a:r>
            <a:endParaRPr lang="en-US"/>
          </a:p>
        </p:txBody>
      </p:sp>
    </p:spTree>
    <p:extLst>
      <p:ext uri="{BB962C8B-B14F-4D97-AF65-F5344CB8AC3E}">
        <p14:creationId xmlns:p14="http://schemas.microsoft.com/office/powerpoint/2010/main" val="123400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5FF69-C766-BF90-52A2-391E69CF23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1F8C0-52FF-1829-7A4F-ADE1A64E5E9A}"/>
              </a:ext>
            </a:extLst>
          </p:cNvPr>
          <p:cNvSpPr>
            <a:spLocks noGrp="1"/>
          </p:cNvSpPr>
          <p:nvPr>
            <p:ph type="title"/>
          </p:nvPr>
        </p:nvSpPr>
        <p:spPr/>
        <p:txBody>
          <a:bodyPr/>
          <a:lstStyle/>
          <a:p>
            <a:r>
              <a:rPr lang="en-US"/>
              <a:t>1, </a:t>
            </a:r>
            <a:r>
              <a:rPr lang="en-US" err="1"/>
              <a:t>Tổng</a:t>
            </a:r>
            <a:r>
              <a:rPr lang="en-US"/>
              <a:t> </a:t>
            </a:r>
            <a:r>
              <a:rPr lang="en-US" err="1"/>
              <a:t>quan</a:t>
            </a:r>
            <a:endParaRPr lang="en-US"/>
          </a:p>
        </p:txBody>
      </p:sp>
      <p:sp>
        <p:nvSpPr>
          <p:cNvPr id="3" name="Content Placeholder 2">
            <a:extLst>
              <a:ext uri="{FF2B5EF4-FFF2-40B4-BE49-F238E27FC236}">
                <a16:creationId xmlns:a16="http://schemas.microsoft.com/office/drawing/2014/main" id="{D8E2ACAB-9EB0-1D3B-24D2-F444C7C41A70}"/>
              </a:ext>
            </a:extLst>
          </p:cNvPr>
          <p:cNvSpPr>
            <a:spLocks noGrp="1"/>
          </p:cNvSpPr>
          <p:nvPr>
            <p:ph sz="quarter" idx="13"/>
          </p:nvPr>
        </p:nvSpPr>
        <p:spPr/>
        <p:txBody>
          <a:bodyPr/>
          <a:lstStyle/>
          <a:p>
            <a:pPr marL="0" indent="0">
              <a:buNone/>
            </a:pPr>
            <a:r>
              <a:rPr lang="en-US" dirty="0"/>
              <a:t>a, </a:t>
            </a:r>
            <a:r>
              <a:rPr lang="en-US" dirty="0" err="1"/>
              <a:t>Mô</a:t>
            </a:r>
            <a:r>
              <a:rPr lang="en-US" dirty="0"/>
              <a:t> </a:t>
            </a:r>
            <a:r>
              <a:rPr lang="en-US" dirty="0" err="1"/>
              <a:t>tả</a:t>
            </a:r>
            <a:r>
              <a:rPr lang="en-US" dirty="0"/>
              <a:t> </a:t>
            </a:r>
            <a:r>
              <a:rPr lang="en-US" dirty="0" err="1"/>
              <a:t>hệ</a:t>
            </a:r>
            <a:r>
              <a:rPr lang="en-US" dirty="0"/>
              <a:t> </a:t>
            </a:r>
            <a:r>
              <a:rPr lang="en-US" dirty="0" err="1"/>
              <a:t>thống</a:t>
            </a:r>
            <a:endParaRPr lang="en-US" dirty="0"/>
          </a:p>
          <a:p>
            <a:pPr>
              <a:buFontTx/>
              <a:buChar char="-"/>
            </a:pPr>
            <a:r>
              <a:rPr lang="en-US" dirty="0"/>
              <a:t>X</a:t>
            </a:r>
            <a:r>
              <a:rPr lang="vi-VN" dirty="0"/>
              <a:t>ây dựng một hệ thống quản lý bán bánh, nơi khách hàng có thể đặt hàng nhiều sản phẩm khác nhau, thanh toán trực tuyến hoặc trực tiếp, và để lại đánh giá cho từng sản phẩm đã mua.</a:t>
            </a:r>
            <a:endParaRPr lang="en-US" dirty="0"/>
          </a:p>
          <a:p>
            <a:pPr>
              <a:buFontTx/>
              <a:buChar char="-"/>
            </a:pPr>
            <a:r>
              <a:rPr lang="vi-VN" dirty="0"/>
              <a:t>Hệ thống cần lưu trữ thông tin về khách hàng, sản phẩm, đơn hàng, chi tiết đơn hàng, phương thức thanh toán và đánh giá của khách.</a:t>
            </a:r>
            <a:endParaRPr lang="en-US" dirty="0"/>
          </a:p>
        </p:txBody>
      </p:sp>
      <p:sp>
        <p:nvSpPr>
          <p:cNvPr id="4" name="Slide Number Placeholder 3">
            <a:extLst>
              <a:ext uri="{FF2B5EF4-FFF2-40B4-BE49-F238E27FC236}">
                <a16:creationId xmlns:a16="http://schemas.microsoft.com/office/drawing/2014/main" id="{A4F71236-2CB1-27A6-32D0-750CD76443D0}"/>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3948976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8F84-2FC1-596B-9214-CAFC94D14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4A67D-9019-E285-7260-B00E853C05E4}"/>
              </a:ext>
            </a:extLst>
          </p:cNvPr>
          <p:cNvSpPr>
            <a:spLocks noGrp="1"/>
          </p:cNvSpPr>
          <p:nvPr>
            <p:ph type="title"/>
          </p:nvPr>
        </p:nvSpPr>
        <p:spPr/>
        <p:txBody>
          <a:bodyPr/>
          <a:lstStyle/>
          <a:p>
            <a:r>
              <a:rPr lang="en-US"/>
              <a:t>1, </a:t>
            </a:r>
            <a:r>
              <a:rPr lang="en-US" err="1"/>
              <a:t>Tổng</a:t>
            </a:r>
            <a:r>
              <a:rPr lang="en-US"/>
              <a:t> </a:t>
            </a:r>
            <a:r>
              <a:rPr lang="en-US" err="1"/>
              <a:t>quan</a:t>
            </a:r>
            <a:endParaRPr lang="en-US"/>
          </a:p>
        </p:txBody>
      </p:sp>
      <p:sp>
        <p:nvSpPr>
          <p:cNvPr id="3" name="Content Placeholder 2">
            <a:extLst>
              <a:ext uri="{FF2B5EF4-FFF2-40B4-BE49-F238E27FC236}">
                <a16:creationId xmlns:a16="http://schemas.microsoft.com/office/drawing/2014/main" id="{F9E1E038-57F6-42D9-829A-022997B22546}"/>
              </a:ext>
            </a:extLst>
          </p:cNvPr>
          <p:cNvSpPr>
            <a:spLocks noGrp="1"/>
          </p:cNvSpPr>
          <p:nvPr>
            <p:ph sz="quarter" idx="13"/>
          </p:nvPr>
        </p:nvSpPr>
        <p:spPr/>
        <p:txBody>
          <a:bodyPr/>
          <a:lstStyle/>
          <a:p>
            <a:pPr marL="0" indent="0">
              <a:buNone/>
            </a:pPr>
            <a:r>
              <a:rPr lang="en-US"/>
              <a:t>b, </a:t>
            </a:r>
            <a:r>
              <a:rPr lang="en-US" err="1"/>
              <a:t>Mục</a:t>
            </a:r>
            <a:r>
              <a:rPr lang="en-US"/>
              <a:t> </a:t>
            </a:r>
            <a:r>
              <a:rPr lang="en-US" err="1"/>
              <a:t>tiêu</a:t>
            </a:r>
            <a:r>
              <a:rPr lang="en-US"/>
              <a:t> </a:t>
            </a:r>
            <a:r>
              <a:rPr lang="en-US" err="1"/>
              <a:t>hệ</a:t>
            </a:r>
            <a:r>
              <a:rPr lang="en-US"/>
              <a:t> </a:t>
            </a:r>
            <a:r>
              <a:rPr lang="en-US" err="1"/>
              <a:t>thống</a:t>
            </a:r>
            <a:endParaRPr lang="en-US"/>
          </a:p>
          <a:p>
            <a:pPr lvl="0"/>
            <a:r>
              <a:rPr lang="vi-VN"/>
              <a:t>Quản lý danh sách sản phẩm với thông tin chi tiết như tên, mô tả, số lượng và giá cả.</a:t>
            </a:r>
            <a:endParaRPr lang="en-US"/>
          </a:p>
          <a:p>
            <a:pPr lvl="0"/>
            <a:r>
              <a:rPr lang="vi-VN"/>
              <a:t>Theo dõi các đơn hàng của khách hàng theo thời gian, trạng thái, phương thức thanh toán.</a:t>
            </a:r>
            <a:endParaRPr lang="en-US"/>
          </a:p>
          <a:p>
            <a:pPr lvl="0"/>
            <a:r>
              <a:rPr lang="vi-VN"/>
              <a:t>Ghi nhận ý kiến đánh giá và phản hồi từ người dùng sau khi mua hàng.</a:t>
            </a:r>
            <a:endParaRPr lang="en-US"/>
          </a:p>
          <a:p>
            <a:pPr lvl="0"/>
            <a:r>
              <a:rPr lang="vi-VN"/>
              <a:t>Tự động tính toán chi tiết đơn hàng (số lượng, thành tiền) để hỗ trợ quá trình thanh toán nhanh chóng và chính xác.</a:t>
            </a:r>
            <a:endParaRPr lang="en-US"/>
          </a:p>
          <a:p>
            <a:pPr marL="0" indent="0">
              <a:buNone/>
            </a:pPr>
            <a:endParaRPr lang="en-US"/>
          </a:p>
        </p:txBody>
      </p:sp>
      <p:sp>
        <p:nvSpPr>
          <p:cNvPr id="4" name="Slide Number Placeholder 3">
            <a:extLst>
              <a:ext uri="{FF2B5EF4-FFF2-40B4-BE49-F238E27FC236}">
                <a16:creationId xmlns:a16="http://schemas.microsoft.com/office/drawing/2014/main" id="{E8366FE2-BBD3-91DD-DEC1-C2E200261135}"/>
              </a:ext>
            </a:extLst>
          </p:cNvPr>
          <p:cNvSpPr>
            <a:spLocks noGrp="1"/>
          </p:cNvSpPr>
          <p:nvPr>
            <p:ph type="sldNum" sz="quarter" idx="12"/>
          </p:nvPr>
        </p:nvSpPr>
        <p:spPr/>
        <p:txBody>
          <a:bodyPr/>
          <a:lstStyle/>
          <a:p>
            <a:fld id="{9EA0BE3B-158A-4EDF-80DC-E394A0D1600F}" type="slidenum">
              <a:rPr lang="en-US" smtClean="0"/>
              <a:pPr/>
              <a:t>7</a:t>
            </a:fld>
            <a:endParaRPr lang="en-US"/>
          </a:p>
        </p:txBody>
      </p:sp>
    </p:spTree>
    <p:extLst>
      <p:ext uri="{BB962C8B-B14F-4D97-AF65-F5344CB8AC3E}">
        <p14:creationId xmlns:p14="http://schemas.microsoft.com/office/powerpoint/2010/main" val="93520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0D5CD-2FBB-C714-1DEC-E179F2083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1ADEA-74C3-EB3C-4961-7BD40BDB5654}"/>
              </a:ext>
            </a:extLst>
          </p:cNvPr>
          <p:cNvSpPr>
            <a:spLocks noGrp="1"/>
          </p:cNvSpPr>
          <p:nvPr>
            <p:ph type="title"/>
          </p:nvPr>
        </p:nvSpPr>
        <p:spPr/>
        <p:txBody>
          <a:bodyPr/>
          <a:lstStyle/>
          <a:p>
            <a:r>
              <a:rPr lang="en-US"/>
              <a:t>1, </a:t>
            </a:r>
            <a:r>
              <a:rPr lang="en-US" err="1"/>
              <a:t>Tổng</a:t>
            </a:r>
            <a:r>
              <a:rPr lang="en-US"/>
              <a:t> </a:t>
            </a:r>
            <a:r>
              <a:rPr lang="en-US" err="1"/>
              <a:t>quan</a:t>
            </a:r>
            <a:endParaRPr lang="en-US"/>
          </a:p>
        </p:txBody>
      </p:sp>
      <p:sp>
        <p:nvSpPr>
          <p:cNvPr id="3" name="Content Placeholder 2">
            <a:extLst>
              <a:ext uri="{FF2B5EF4-FFF2-40B4-BE49-F238E27FC236}">
                <a16:creationId xmlns:a16="http://schemas.microsoft.com/office/drawing/2014/main" id="{55CB51BD-29E0-9563-EB4C-135BAA857AFA}"/>
              </a:ext>
            </a:extLst>
          </p:cNvPr>
          <p:cNvSpPr>
            <a:spLocks noGrp="1"/>
          </p:cNvSpPr>
          <p:nvPr>
            <p:ph sz="quarter" idx="13"/>
          </p:nvPr>
        </p:nvSpPr>
        <p:spPr/>
        <p:txBody>
          <a:bodyPr/>
          <a:lstStyle/>
          <a:p>
            <a:pPr marL="0" indent="0">
              <a:buNone/>
            </a:pPr>
            <a:r>
              <a:rPr lang="en-US"/>
              <a:t>c, Các </a:t>
            </a:r>
            <a:r>
              <a:rPr lang="en-US" err="1"/>
              <a:t>yêu</a:t>
            </a:r>
            <a:r>
              <a:rPr lang="en-US"/>
              <a:t> </a:t>
            </a:r>
            <a:r>
              <a:rPr lang="en-US" err="1"/>
              <a:t>cầu</a:t>
            </a:r>
            <a:r>
              <a:rPr lang="en-US"/>
              <a:t> </a:t>
            </a:r>
            <a:r>
              <a:rPr lang="en-US" err="1"/>
              <a:t>chức</a:t>
            </a:r>
            <a:r>
              <a:rPr lang="en-US"/>
              <a:t> </a:t>
            </a:r>
            <a:r>
              <a:rPr lang="en-US" err="1"/>
              <a:t>năng</a:t>
            </a:r>
            <a:r>
              <a:rPr lang="en-US"/>
              <a:t>:</a:t>
            </a:r>
          </a:p>
          <a:p>
            <a:pPr marL="457200" lvl="1" indent="0">
              <a:buNone/>
            </a:pPr>
            <a:r>
              <a:rPr lang="vi-VN" sz="2200">
                <a:solidFill>
                  <a:srgbClr val="FF0000"/>
                </a:solidFill>
              </a:rPr>
              <a:t>1.Quản lý khách hàng</a:t>
            </a:r>
            <a:endParaRPr lang="en-US" sz="2200">
              <a:solidFill>
                <a:srgbClr val="FF0000"/>
              </a:solidFill>
            </a:endParaRPr>
          </a:p>
          <a:p>
            <a:pPr lvl="1"/>
            <a:r>
              <a:rPr lang="vi-VN" sz="2200"/>
              <a:t>Thêm, sửa, xóa và tra cứu khách hàng theo tên, số điện thoại hoặc </a:t>
            </a:r>
            <a:r>
              <a:rPr lang="vi-VN" sz="2200" err="1"/>
              <a:t>email</a:t>
            </a:r>
            <a:r>
              <a:rPr lang="vi-VN" sz="2200"/>
              <a:t>.</a:t>
            </a:r>
            <a:endParaRPr lang="en-US" sz="2200"/>
          </a:p>
          <a:p>
            <a:pPr lvl="1"/>
            <a:r>
              <a:rPr lang="vi-VN" sz="2200"/>
              <a:t>Lưu trữ thông tin như: họ tên, địa chỉ, số điện thoại, </a:t>
            </a:r>
            <a:r>
              <a:rPr lang="vi-VN" sz="2200" err="1"/>
              <a:t>email</a:t>
            </a:r>
            <a:r>
              <a:rPr lang="vi-VN" sz="2200"/>
              <a:t>.</a:t>
            </a:r>
            <a:endParaRPr lang="en-US" sz="2200"/>
          </a:p>
          <a:p>
            <a:pPr marL="457200" lvl="1" indent="0">
              <a:buNone/>
            </a:pPr>
            <a:r>
              <a:rPr lang="vi-VN" sz="2200">
                <a:solidFill>
                  <a:srgbClr val="FF0000"/>
                </a:solidFill>
              </a:rPr>
              <a:t>2.Quản lý sản phẩm (bánh):</a:t>
            </a:r>
            <a:endParaRPr lang="en-US" sz="2200">
              <a:solidFill>
                <a:srgbClr val="FF0000"/>
              </a:solidFill>
            </a:endParaRPr>
          </a:p>
          <a:p>
            <a:pPr lvl="1"/>
            <a:r>
              <a:rPr lang="vi-VN" sz="2200"/>
              <a:t>Thêm các loại bánh với mã số, mô tả, giá bán, số lượng và loại bánh.</a:t>
            </a:r>
            <a:endParaRPr lang="en-US" sz="2200"/>
          </a:p>
          <a:p>
            <a:pPr lvl="1"/>
            <a:r>
              <a:rPr lang="vi-VN" sz="2200"/>
              <a:t>Phân loại bánh qua bảng </a:t>
            </a:r>
            <a:r>
              <a:rPr lang="vi-VN" sz="2200" err="1"/>
              <a:t>optioncake</a:t>
            </a:r>
            <a:r>
              <a:rPr lang="vi-VN" sz="2200"/>
              <a:t>.</a:t>
            </a:r>
            <a:endParaRPr lang="en-US" sz="2200"/>
          </a:p>
          <a:p>
            <a:pPr marL="457200" lvl="1" indent="0">
              <a:buNone/>
            </a:pPr>
            <a:r>
              <a:rPr lang="vi-VN" sz="2200">
                <a:solidFill>
                  <a:srgbClr val="FF0000"/>
                </a:solidFill>
              </a:rPr>
              <a:t>3.Quản lý đơn hàng:</a:t>
            </a:r>
            <a:endParaRPr lang="en-US" sz="2200">
              <a:solidFill>
                <a:srgbClr val="FF0000"/>
              </a:solidFill>
            </a:endParaRPr>
          </a:p>
          <a:p>
            <a:pPr lvl="1"/>
            <a:r>
              <a:rPr lang="vi-VN" sz="2200"/>
              <a:t>Ghi nhận đơn hàng mới với thời gian đặt, trạng thái và tổng tiền.</a:t>
            </a:r>
            <a:endParaRPr lang="en-US" sz="2200"/>
          </a:p>
          <a:p>
            <a:pPr lvl="1"/>
            <a:r>
              <a:rPr lang="vi-VN" sz="2200"/>
              <a:t>Mỗi đơn hàng liên kết với nhiều chi tiết đơn hàng.</a:t>
            </a:r>
            <a:endParaRPr lang="en-US" sz="2200"/>
          </a:p>
          <a:p>
            <a:pPr marL="457200" lvl="1"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AC536121-8888-6141-7041-3668D60594A6}"/>
              </a:ext>
            </a:extLst>
          </p:cNvPr>
          <p:cNvSpPr>
            <a:spLocks noGrp="1"/>
          </p:cNvSpPr>
          <p:nvPr>
            <p:ph type="sldNum" sz="quarter" idx="12"/>
          </p:nvPr>
        </p:nvSpPr>
        <p:spPr/>
        <p:txBody>
          <a:bodyPr/>
          <a:lstStyle/>
          <a:p>
            <a:fld id="{9EA0BE3B-158A-4EDF-80DC-E394A0D1600F}" type="slidenum">
              <a:rPr lang="en-US" smtClean="0"/>
              <a:pPr/>
              <a:t>8</a:t>
            </a:fld>
            <a:endParaRPr lang="en-US"/>
          </a:p>
        </p:txBody>
      </p:sp>
    </p:spTree>
    <p:extLst>
      <p:ext uri="{BB962C8B-B14F-4D97-AF65-F5344CB8AC3E}">
        <p14:creationId xmlns:p14="http://schemas.microsoft.com/office/powerpoint/2010/main" val="184882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A80D8-E4E0-C5B7-3C0E-865EDB7E6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56DB15-0AAC-4ADF-0BED-A18A47A0C621}"/>
              </a:ext>
            </a:extLst>
          </p:cNvPr>
          <p:cNvSpPr>
            <a:spLocks noGrp="1"/>
          </p:cNvSpPr>
          <p:nvPr>
            <p:ph type="title"/>
          </p:nvPr>
        </p:nvSpPr>
        <p:spPr/>
        <p:txBody>
          <a:bodyPr/>
          <a:lstStyle/>
          <a:p>
            <a:r>
              <a:rPr lang="en-US"/>
              <a:t>1, </a:t>
            </a:r>
            <a:r>
              <a:rPr lang="en-US" err="1"/>
              <a:t>Tổng</a:t>
            </a:r>
            <a:r>
              <a:rPr lang="en-US"/>
              <a:t> </a:t>
            </a:r>
            <a:r>
              <a:rPr lang="en-US" err="1"/>
              <a:t>quan</a:t>
            </a:r>
            <a:endParaRPr lang="en-US"/>
          </a:p>
        </p:txBody>
      </p:sp>
      <p:sp>
        <p:nvSpPr>
          <p:cNvPr id="3" name="Content Placeholder 2">
            <a:extLst>
              <a:ext uri="{FF2B5EF4-FFF2-40B4-BE49-F238E27FC236}">
                <a16:creationId xmlns:a16="http://schemas.microsoft.com/office/drawing/2014/main" id="{338A7A3D-EA8E-BCC8-0BF1-D845785BE5D3}"/>
              </a:ext>
            </a:extLst>
          </p:cNvPr>
          <p:cNvSpPr>
            <a:spLocks noGrp="1"/>
          </p:cNvSpPr>
          <p:nvPr>
            <p:ph sz="quarter" idx="13"/>
          </p:nvPr>
        </p:nvSpPr>
        <p:spPr/>
        <p:txBody>
          <a:bodyPr lIns="91440" tIns="45720" rIns="91440" bIns="45720" anchor="t"/>
          <a:lstStyle/>
          <a:p>
            <a:pPr marL="0" indent="0">
              <a:buNone/>
            </a:pPr>
            <a:r>
              <a:rPr lang="en-US" dirty="0">
                <a:latin typeface="Lato"/>
                <a:ea typeface="Lato"/>
                <a:cs typeface="Lato"/>
              </a:rPr>
              <a:t>c, Các </a:t>
            </a:r>
            <a:r>
              <a:rPr lang="en-US" dirty="0" err="1">
                <a:latin typeface="Lato"/>
                <a:ea typeface="Lato"/>
                <a:cs typeface="Lato"/>
              </a:rPr>
              <a:t>yêu</a:t>
            </a:r>
            <a:r>
              <a:rPr lang="en-US" dirty="0">
                <a:latin typeface="Lato"/>
                <a:ea typeface="Lato"/>
                <a:cs typeface="Lato"/>
              </a:rPr>
              <a:t> </a:t>
            </a:r>
            <a:r>
              <a:rPr lang="en-US" dirty="0" err="1">
                <a:latin typeface="Lato"/>
                <a:ea typeface="Lato"/>
                <a:cs typeface="Lato"/>
              </a:rPr>
              <a:t>cầu</a:t>
            </a:r>
            <a:r>
              <a:rPr lang="en-US" dirty="0">
                <a:latin typeface="Lato"/>
                <a:ea typeface="Lato"/>
                <a:cs typeface="Lato"/>
              </a:rPr>
              <a:t> </a:t>
            </a:r>
            <a:r>
              <a:rPr lang="en-US" dirty="0" err="1">
                <a:latin typeface="Lato"/>
                <a:ea typeface="Lato"/>
                <a:cs typeface="Lato"/>
              </a:rPr>
              <a:t>chức</a:t>
            </a:r>
            <a:r>
              <a:rPr lang="en-US" dirty="0">
                <a:latin typeface="Lato"/>
                <a:ea typeface="Lato"/>
                <a:cs typeface="Lato"/>
              </a:rPr>
              <a:t> </a:t>
            </a:r>
            <a:r>
              <a:rPr lang="en-US" dirty="0" err="1">
                <a:latin typeface="Lato"/>
                <a:ea typeface="Lato"/>
                <a:cs typeface="Lato"/>
              </a:rPr>
              <a:t>năng</a:t>
            </a:r>
            <a:r>
              <a:rPr lang="en-US" dirty="0">
                <a:latin typeface="Lato"/>
                <a:ea typeface="Lato"/>
                <a:cs typeface="Lato"/>
              </a:rPr>
              <a:t>:</a:t>
            </a:r>
          </a:p>
          <a:p>
            <a:pPr marL="457200" lvl="1" indent="0">
              <a:buNone/>
            </a:pPr>
            <a:r>
              <a:rPr lang="vi-VN" sz="2200" dirty="0">
                <a:solidFill>
                  <a:srgbClr val="FF0000"/>
                </a:solidFill>
              </a:rPr>
              <a:t>4.Chi tiết đơn hàng:</a:t>
            </a:r>
            <a:endParaRPr lang="en-US" sz="2200" dirty="0">
              <a:solidFill>
                <a:srgbClr val="FF0000"/>
              </a:solidFill>
            </a:endParaRPr>
          </a:p>
          <a:p>
            <a:pPr lvl="1"/>
            <a:r>
              <a:rPr lang="vi-VN" sz="2200" dirty="0"/>
              <a:t>Ghi lại từng loại bánh trong đơn, số lượng và thành tiền (subtotal).</a:t>
            </a:r>
            <a:endParaRPr lang="en-US" sz="2200" dirty="0"/>
          </a:p>
          <a:p>
            <a:pPr lvl="1"/>
            <a:r>
              <a:rPr lang="vi-VN" sz="2200" dirty="0"/>
              <a:t>Gắn với order_id và product_id.</a:t>
            </a:r>
            <a:endParaRPr lang="en-US" sz="2200" dirty="0"/>
          </a:p>
          <a:p>
            <a:pPr marL="457200" lvl="1" indent="0">
              <a:buNone/>
            </a:pPr>
            <a:r>
              <a:rPr lang="vi-VN" sz="2200" dirty="0">
                <a:solidFill>
                  <a:srgbClr val="FF0000"/>
                </a:solidFill>
              </a:rPr>
              <a:t>5.Thanh toán:</a:t>
            </a:r>
            <a:endParaRPr lang="en-US" sz="2200" dirty="0">
              <a:solidFill>
                <a:srgbClr val="FF0000"/>
              </a:solidFill>
            </a:endParaRPr>
          </a:p>
          <a:p>
            <a:pPr lvl="1"/>
            <a:r>
              <a:rPr lang="vi-VN" sz="2200" dirty="0"/>
              <a:t>Lưu thông tin thanh toán: phương thức, ngày thanh toán, trạng thái.</a:t>
            </a:r>
            <a:endParaRPr lang="en-US" sz="2200" dirty="0"/>
          </a:p>
          <a:p>
            <a:pPr lvl="1"/>
            <a:r>
              <a:rPr lang="vi-VN" sz="2200" dirty="0"/>
              <a:t>Mỗi đơn hàng có thể có nhiều</a:t>
            </a:r>
            <a:r>
              <a:rPr lang="en-US" sz="2200" dirty="0"/>
              <a:t> </a:t>
            </a:r>
            <a:r>
              <a:rPr lang="en-US" sz="2200" dirty="0" err="1"/>
              <a:t>phương</a:t>
            </a:r>
            <a:r>
              <a:rPr lang="en-US" sz="2200" dirty="0"/>
              <a:t> </a:t>
            </a:r>
            <a:r>
              <a:rPr lang="en-US" sz="2200" dirty="0" err="1"/>
              <a:t>thức</a:t>
            </a:r>
            <a:r>
              <a:rPr lang="vi-VN" sz="2200" dirty="0"/>
              <a:t> thanh toán khác nhau.</a:t>
            </a:r>
            <a:endParaRPr lang="en-US" sz="2200" dirty="0"/>
          </a:p>
          <a:p>
            <a:pPr marL="457200" lvl="1" indent="0">
              <a:buNone/>
            </a:pPr>
            <a:r>
              <a:rPr lang="vi-VN" sz="2200" dirty="0">
                <a:solidFill>
                  <a:srgbClr val="FF0000"/>
                </a:solidFill>
              </a:rPr>
              <a:t>6.Đánh giá sản phẩm:</a:t>
            </a:r>
            <a:endParaRPr lang="en-US" sz="2200" dirty="0">
              <a:solidFill>
                <a:srgbClr val="FF0000"/>
              </a:solidFill>
            </a:endParaRPr>
          </a:p>
          <a:p>
            <a:pPr lvl="1"/>
            <a:r>
              <a:rPr lang="vi-VN" sz="2200" dirty="0"/>
              <a:t>Cho phép khách hàng viết đánh giá với nội dung, sao (rating) và thời gian đánh giá.</a:t>
            </a:r>
            <a:endParaRPr lang="en-US" sz="2200" dirty="0"/>
          </a:p>
          <a:p>
            <a:pPr lvl="1"/>
            <a:r>
              <a:rPr lang="vi-VN" sz="2200" dirty="0"/>
              <a:t>Mỗi đánh giá gắn với khách hàng và </a:t>
            </a:r>
            <a:r>
              <a:rPr lang="en-US" sz="2200" dirty="0" err="1"/>
              <a:t>đơn</a:t>
            </a:r>
            <a:r>
              <a:rPr lang="en-US" sz="2200" dirty="0"/>
              <a:t> </a:t>
            </a:r>
            <a:r>
              <a:rPr lang="en-US" sz="2200" dirty="0" err="1"/>
              <a:t>hàng</a:t>
            </a:r>
            <a:r>
              <a:rPr lang="en-US" sz="2200" dirty="0"/>
              <a:t> </a:t>
            </a:r>
            <a:r>
              <a:rPr lang="en-US" sz="2200" dirty="0" err="1"/>
              <a:t>đó</a:t>
            </a:r>
            <a:endParaRPr lang="en-US" sz="2200" dirty="0"/>
          </a:p>
          <a:p>
            <a:pPr marL="914400" lvl="2" indent="0">
              <a:buNone/>
            </a:pPr>
            <a:endParaRPr lang="en-US" sz="1800" dirty="0"/>
          </a:p>
          <a:p>
            <a:pPr marL="0" indent="0">
              <a:buNone/>
            </a:pPr>
            <a:endParaRPr lang="en-US" dirty="0"/>
          </a:p>
        </p:txBody>
      </p:sp>
      <p:sp>
        <p:nvSpPr>
          <p:cNvPr id="4" name="Slide Number Placeholder 3">
            <a:extLst>
              <a:ext uri="{FF2B5EF4-FFF2-40B4-BE49-F238E27FC236}">
                <a16:creationId xmlns:a16="http://schemas.microsoft.com/office/drawing/2014/main" id="{4A97431B-7D7B-7F35-6A4D-9198FB60DA00}"/>
              </a:ext>
            </a:extLst>
          </p:cNvPr>
          <p:cNvSpPr>
            <a:spLocks noGrp="1"/>
          </p:cNvSpPr>
          <p:nvPr>
            <p:ph type="sldNum" sz="quarter" idx="12"/>
          </p:nvPr>
        </p:nvSpPr>
        <p:spPr/>
        <p:txBody>
          <a:bodyPr/>
          <a:lstStyle/>
          <a:p>
            <a:fld id="{9EA0BE3B-158A-4EDF-80DC-E394A0D1600F}" type="slidenum">
              <a:rPr lang="en-US" smtClean="0"/>
              <a:pPr/>
              <a:t>9</a:t>
            </a:fld>
            <a:endParaRPr lang="en-US"/>
          </a:p>
        </p:txBody>
      </p:sp>
    </p:spTree>
    <p:extLst>
      <p:ext uri="{BB962C8B-B14F-4D97-AF65-F5344CB8AC3E}">
        <p14:creationId xmlns:p14="http://schemas.microsoft.com/office/powerpoint/2010/main" val="3298707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1727</Words>
  <Application>Microsoft Office PowerPoint</Application>
  <PresentationFormat>Widescreen</PresentationFormat>
  <Paragraphs>212</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Lato</vt:lpstr>
      <vt:lpstr>Roboto Mono</vt:lpstr>
      <vt:lpstr>Times New Roman</vt:lpstr>
      <vt:lpstr>Office Theme</vt:lpstr>
      <vt:lpstr>PowerPoint Presentation</vt:lpstr>
      <vt:lpstr>PowerPoint Presentation</vt:lpstr>
      <vt:lpstr>Freshgarden.vn </vt:lpstr>
      <vt:lpstr>Nội dung</vt:lpstr>
      <vt:lpstr>1, Tổng quan</vt:lpstr>
      <vt:lpstr>1, Tổng quan</vt:lpstr>
      <vt:lpstr>1, Tổng quan</vt:lpstr>
      <vt:lpstr>1, Tổng quan</vt:lpstr>
      <vt:lpstr>1, Tổng quan</vt:lpstr>
      <vt:lpstr>1, Tổng quan</vt:lpstr>
      <vt:lpstr>2, Báo cáo nghiệp vụ (ERD)</vt:lpstr>
      <vt:lpstr>2a. Báo cáo nghiệp vụ ERD</vt:lpstr>
      <vt:lpstr>2b. Phân tích quan hệ giữa các thực thể</vt:lpstr>
      <vt:lpstr>3, Phân tích chức năng</vt:lpstr>
      <vt:lpstr>3a, Phân tích chức năng Khách Hàng</vt:lpstr>
      <vt:lpstr>3a, Phân tích chức năng Khách Hàng</vt:lpstr>
      <vt:lpstr>3a, Phân tích chức năng Khách Hàng</vt:lpstr>
      <vt:lpstr>3a, Phân tích chức năng Khách Hàng</vt:lpstr>
      <vt:lpstr>3b, Phân tích chức năng Quản lý</vt:lpstr>
      <vt:lpstr>3b, Phân tích chức năng Quản lý</vt:lpstr>
      <vt:lpstr>4, Demo chương trình</vt:lpstr>
      <vt:lpstr>4a. Trigger</vt:lpstr>
      <vt:lpstr>4a. Trigger</vt:lpstr>
      <vt:lpstr>4a. Trigger</vt:lpstr>
      <vt:lpstr>4a. Trigger</vt:lpstr>
      <vt:lpstr>4a. Trigger</vt:lpstr>
      <vt:lpstr>4a. Trigger</vt:lpstr>
      <vt:lpstr>4a. Trigger</vt:lpstr>
      <vt:lpstr>4a. Trigger</vt:lpstr>
      <vt:lpstr>4a. Trigger</vt:lpstr>
      <vt:lpstr>4a. Trigger</vt:lpstr>
      <vt:lpstr>4b. View</vt:lpstr>
      <vt:lpstr>4c. Index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Bui Tuan Dat 20225802</cp:lastModifiedBy>
  <cp:revision>9</cp:revision>
  <dcterms:created xsi:type="dcterms:W3CDTF">2021-05-28T04:32:29Z</dcterms:created>
  <dcterms:modified xsi:type="dcterms:W3CDTF">2025-06-19T03:16:29Z</dcterms:modified>
</cp:coreProperties>
</file>